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12192000" cy="6858000"/>
  <p:embeddedFontLst>
    <p:embeddedFont>
      <p:font typeface="Raleway"/>
      <p:regular r:id="rId22"/>
      <p:bold r:id="rId23"/>
      <p:italic r:id="rId24"/>
      <p:boldItalic r:id="rId25"/>
    </p:embeddedFont>
    <p:embeddedFont>
      <p:font typeface="Poppins Light"/>
      <p:regular r:id="rId26"/>
      <p:bold r:id="rId27"/>
      <p:italic r:id="rId28"/>
      <p:boldItalic r:id="rId29"/>
    </p:embeddedFont>
    <p:embeddedFont>
      <p:font typeface="Poppins Black"/>
      <p:bold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2" roundtripDataSignature="AMtx7mipwAdfzjW/wlqALE1hvxotei1l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aleway-regular.fntdata"/><Relationship Id="rId21" Type="http://schemas.openxmlformats.org/officeDocument/2006/relationships/slide" Target="slides/slide16.xml"/><Relationship Id="rId24" Type="http://schemas.openxmlformats.org/officeDocument/2006/relationships/font" Target="fonts/Raleway-italic.fntdata"/><Relationship Id="rId23" Type="http://schemas.openxmlformats.org/officeDocument/2006/relationships/font" Target="fonts/Raleway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Light-regular.fntdata"/><Relationship Id="rId25" Type="http://schemas.openxmlformats.org/officeDocument/2006/relationships/font" Target="fonts/Raleway-boldItalic.fntdata"/><Relationship Id="rId28" Type="http://schemas.openxmlformats.org/officeDocument/2006/relationships/font" Target="fonts/PoppinsLight-italic.fntdata"/><Relationship Id="rId27" Type="http://schemas.openxmlformats.org/officeDocument/2006/relationships/font" Target="fonts/PoppinsL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Ligh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Black-boldItalic.fntdata"/><Relationship Id="rId30" Type="http://schemas.openxmlformats.org/officeDocument/2006/relationships/font" Target="fonts/PoppinsBlack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/>
              <a:t>‹#›</a:t>
            </a:fld>
            <a:endParaRPr sz="12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57ff28a90_0_206:notes"/>
          <p:cNvSpPr/>
          <p:nvPr>
            <p:ph idx="2" type="sldImg"/>
          </p:nvPr>
        </p:nvSpPr>
        <p:spPr>
          <a:xfrm>
            <a:off x="4038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57ff28a90_0_206:notes"/>
          <p:cNvSpPr txBox="1"/>
          <p:nvPr>
            <p:ph idx="1" type="body"/>
          </p:nvPr>
        </p:nvSpPr>
        <p:spPr>
          <a:xfrm>
            <a:off x="1219200" y="3300413"/>
            <a:ext cx="97536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3d57ff28a90_0_206:notes"/>
          <p:cNvSpPr txBox="1"/>
          <p:nvPr>
            <p:ph idx="12" type="sldNum"/>
          </p:nvPr>
        </p:nvSpPr>
        <p:spPr>
          <a:xfrm>
            <a:off x="6905625" y="6513513"/>
            <a:ext cx="5283300" cy="344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6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:notes"/>
          <p:cNvSpPr txBox="1"/>
          <p:nvPr>
            <p:ph idx="1" type="body"/>
          </p:nvPr>
        </p:nvSpPr>
        <p:spPr>
          <a:xfrm>
            <a:off x="1219200" y="3300413"/>
            <a:ext cx="97536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9:notes"/>
          <p:cNvSpPr/>
          <p:nvPr>
            <p:ph idx="2" type="sldImg"/>
          </p:nvPr>
        </p:nvSpPr>
        <p:spPr>
          <a:xfrm>
            <a:off x="4038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1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2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4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4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5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5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d57ff28a90_0_213:notes"/>
          <p:cNvSpPr txBox="1"/>
          <p:nvPr>
            <p:ph idx="1" type="body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2" name="Google Shape;182;g3d57ff28a90_0_213:notes"/>
          <p:cNvSpPr/>
          <p:nvPr>
            <p:ph idx="2" type="sldImg"/>
          </p:nvPr>
        </p:nvSpPr>
        <p:spPr>
          <a:xfrm>
            <a:off x="1219200" y="857250"/>
            <a:ext cx="97536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f8fa2f193_1_9:notes"/>
          <p:cNvSpPr/>
          <p:nvPr>
            <p:ph idx="2" type="sldImg"/>
          </p:nvPr>
        </p:nvSpPr>
        <p:spPr>
          <a:xfrm>
            <a:off x="4038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f8fa2f193_1_9:notes"/>
          <p:cNvSpPr txBox="1"/>
          <p:nvPr>
            <p:ph idx="1" type="body"/>
          </p:nvPr>
        </p:nvSpPr>
        <p:spPr>
          <a:xfrm>
            <a:off x="1219200" y="3300413"/>
            <a:ext cx="97536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g39f8fa2f193_1_9:notes"/>
          <p:cNvSpPr txBox="1"/>
          <p:nvPr>
            <p:ph idx="12" type="sldNum"/>
          </p:nvPr>
        </p:nvSpPr>
        <p:spPr>
          <a:xfrm>
            <a:off x="6905625" y="6513513"/>
            <a:ext cx="5283300" cy="344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57ff28a90_0_311:notes"/>
          <p:cNvSpPr/>
          <p:nvPr>
            <p:ph idx="2" type="sldImg"/>
          </p:nvPr>
        </p:nvSpPr>
        <p:spPr>
          <a:xfrm>
            <a:off x="4038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57ff28a90_0_311:notes"/>
          <p:cNvSpPr txBox="1"/>
          <p:nvPr>
            <p:ph idx="1" type="body"/>
          </p:nvPr>
        </p:nvSpPr>
        <p:spPr>
          <a:xfrm>
            <a:off x="1219200" y="3300413"/>
            <a:ext cx="97536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3d57ff28a90_0_311:notes"/>
          <p:cNvSpPr txBox="1"/>
          <p:nvPr>
            <p:ph idx="12" type="sldNum"/>
          </p:nvPr>
        </p:nvSpPr>
        <p:spPr>
          <a:xfrm>
            <a:off x="6905625" y="6513513"/>
            <a:ext cx="5283300" cy="344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d57ff28a90_0_5:notes"/>
          <p:cNvSpPr/>
          <p:nvPr>
            <p:ph idx="2" type="sldImg"/>
          </p:nvPr>
        </p:nvSpPr>
        <p:spPr>
          <a:xfrm>
            <a:off x="1219200" y="857250"/>
            <a:ext cx="97536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g3d57ff28a90_0_5:notes"/>
          <p:cNvSpPr txBox="1"/>
          <p:nvPr>
            <p:ph idx="1" type="body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9f8fa2f193_1_1:notes"/>
          <p:cNvSpPr/>
          <p:nvPr>
            <p:ph idx="2" type="sldImg"/>
          </p:nvPr>
        </p:nvSpPr>
        <p:spPr>
          <a:xfrm>
            <a:off x="4038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9f8fa2f193_1_1:notes"/>
          <p:cNvSpPr txBox="1"/>
          <p:nvPr>
            <p:ph idx="1" type="body"/>
          </p:nvPr>
        </p:nvSpPr>
        <p:spPr>
          <a:xfrm>
            <a:off x="1219200" y="3300413"/>
            <a:ext cx="97536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9f8fa2f193_1_1:notes"/>
          <p:cNvSpPr txBox="1"/>
          <p:nvPr>
            <p:ph idx="12" type="sldNum"/>
          </p:nvPr>
        </p:nvSpPr>
        <p:spPr>
          <a:xfrm>
            <a:off x="6905625" y="6513513"/>
            <a:ext cx="5283300" cy="344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3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24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4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9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9"/>
          <p:cNvSpPr txBox="1"/>
          <p:nvPr>
            <p:ph idx="1" type="body"/>
          </p:nvPr>
        </p:nvSpPr>
        <p:spPr>
          <a:xfrm>
            <a:off x="614244" y="2482320"/>
            <a:ext cx="5066665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9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9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9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0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" name="Google Shape;24;p40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0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0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0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2"/>
          <p:cNvSpPr txBox="1"/>
          <p:nvPr>
            <p:ph type="ctrTitle"/>
          </p:nvPr>
        </p:nvSpPr>
        <p:spPr>
          <a:xfrm>
            <a:off x="1195173" y="240901"/>
            <a:ext cx="9244330" cy="9037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2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2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3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3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3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3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ol, imatge esquerra i text">
  <p:cSld name="Títol, imatge esquerra i 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g3d57ff28a90_0_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36263" y="65088"/>
            <a:ext cx="1455737" cy="78581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g3d57ff28a90_0_88"/>
          <p:cNvSpPr/>
          <p:nvPr/>
        </p:nvSpPr>
        <p:spPr>
          <a:xfrm flipH="1">
            <a:off x="11307775" y="6143625"/>
            <a:ext cx="582600" cy="584100"/>
          </a:xfrm>
          <a:prstGeom prst="rtTriangle">
            <a:avLst/>
          </a:prstGeom>
          <a:solidFill>
            <a:srgbClr val="E84A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g3d57ff28a90_0_88"/>
          <p:cNvSpPr txBox="1"/>
          <p:nvPr/>
        </p:nvSpPr>
        <p:spPr>
          <a:xfrm>
            <a:off x="603250" y="6446838"/>
            <a:ext cx="1438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www.dmd.cat</a:t>
            </a:r>
            <a:endParaRPr/>
          </a:p>
        </p:txBody>
      </p:sp>
      <p:sp>
        <p:nvSpPr>
          <p:cNvPr id="49" name="Google Shape;49;g3d57ff28a90_0_88"/>
          <p:cNvSpPr txBox="1"/>
          <p:nvPr>
            <p:ph idx="1" type="body"/>
          </p:nvPr>
        </p:nvSpPr>
        <p:spPr>
          <a:xfrm>
            <a:off x="4595932" y="1335836"/>
            <a:ext cx="6139800" cy="49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50" name="Google Shape;50;g3d57ff28a90_0_88"/>
          <p:cNvSpPr/>
          <p:nvPr>
            <p:ph idx="2" type="pic"/>
          </p:nvPr>
        </p:nvSpPr>
        <p:spPr>
          <a:xfrm>
            <a:off x="838200" y="1336431"/>
            <a:ext cx="3356700" cy="49968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g3d57ff28a90_0_88"/>
          <p:cNvSpPr txBox="1"/>
          <p:nvPr>
            <p:ph type="title"/>
          </p:nvPr>
        </p:nvSpPr>
        <p:spPr>
          <a:xfrm>
            <a:off x="603250" y="146050"/>
            <a:ext cx="95328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g3d57ff28a90_0_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09863" y="1042988"/>
            <a:ext cx="2663825" cy="142716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g3d57ff28a90_0_185"/>
          <p:cNvSpPr/>
          <p:nvPr/>
        </p:nvSpPr>
        <p:spPr>
          <a:xfrm flipH="1">
            <a:off x="11307775" y="6143625"/>
            <a:ext cx="582600" cy="584100"/>
          </a:xfrm>
          <a:prstGeom prst="rtTriangle">
            <a:avLst/>
          </a:prstGeom>
          <a:solidFill>
            <a:srgbClr val="E84A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g3d57ff28a90_0_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6050" y="1117600"/>
            <a:ext cx="3638550" cy="511333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3d57ff28a90_0_185"/>
          <p:cNvSpPr txBox="1"/>
          <p:nvPr>
            <p:ph type="ctrTitle"/>
          </p:nvPr>
        </p:nvSpPr>
        <p:spPr>
          <a:xfrm>
            <a:off x="1174326" y="2554992"/>
            <a:ext cx="6039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5400">
                <a:solidFill>
                  <a:srgbClr val="A6142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g3d57ff28a90_0_185"/>
          <p:cNvSpPr txBox="1"/>
          <p:nvPr>
            <p:ph idx="1" type="subTitle"/>
          </p:nvPr>
        </p:nvSpPr>
        <p:spPr>
          <a:xfrm>
            <a:off x="1174326" y="4380971"/>
            <a:ext cx="6141300" cy="12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ncament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57ff28a90_0_300"/>
          <p:cNvSpPr/>
          <p:nvPr/>
        </p:nvSpPr>
        <p:spPr>
          <a:xfrm flipH="1">
            <a:off x="11307775" y="6143625"/>
            <a:ext cx="582600" cy="584100"/>
          </a:xfrm>
          <a:prstGeom prst="rtTriangle">
            <a:avLst/>
          </a:prstGeom>
          <a:solidFill>
            <a:srgbClr val="E84A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3d57ff28a90_0_300"/>
          <p:cNvSpPr/>
          <p:nvPr/>
        </p:nvSpPr>
        <p:spPr>
          <a:xfrm>
            <a:off x="0" y="4171950"/>
            <a:ext cx="12192000" cy="1420800"/>
          </a:xfrm>
          <a:prstGeom prst="rect">
            <a:avLst/>
          </a:prstGeom>
          <a:solidFill>
            <a:srgbClr val="E84A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g3d57ff28a90_0_300"/>
          <p:cNvSpPr/>
          <p:nvPr/>
        </p:nvSpPr>
        <p:spPr>
          <a:xfrm>
            <a:off x="933450" y="0"/>
            <a:ext cx="2421000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/>
          <p:nvPr/>
        </p:nvSpPr>
        <p:spPr>
          <a:xfrm>
            <a:off x="1103097" y="1382011"/>
            <a:ext cx="9751060" cy="0"/>
          </a:xfrm>
          <a:custGeom>
            <a:rect b="b" l="l" r="r" t="t"/>
            <a:pathLst>
              <a:path extrusionOk="0" h="120000" w="9751060">
                <a:moveTo>
                  <a:pt x="0" y="0"/>
                </a:moveTo>
                <a:lnTo>
                  <a:pt x="9750645" y="0"/>
                </a:lnTo>
              </a:path>
            </a:pathLst>
          </a:custGeom>
          <a:noFill/>
          <a:ln cap="flat" cmpd="sng" w="2537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" name="Google Shape;11;p38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38"/>
          <p:cNvSpPr txBox="1"/>
          <p:nvPr>
            <p:ph idx="1" type="body"/>
          </p:nvPr>
        </p:nvSpPr>
        <p:spPr>
          <a:xfrm>
            <a:off x="614244" y="2482320"/>
            <a:ext cx="5066665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8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38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" name="Google Shape;15;p38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Relationship Id="rId4" Type="http://schemas.openxmlformats.org/officeDocument/2006/relationships/hyperlink" Target="http://dmd.cat/" TargetMode="External"/><Relationship Id="rId5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Relationship Id="rId5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google.com/url?q=https://eutanasia.cat/attachments/article/10/1-Model-DVA.pdf&amp;sa=D&amp;source=editors&amp;ust=1734112828147186&amp;usg=AOvVaw2-feLSBg9DgxT1tTguVoz4" TargetMode="External"/><Relationship Id="rId4" Type="http://schemas.openxmlformats.org/officeDocument/2006/relationships/hyperlink" Target="https://www.google.com/url?q=https://canalsalut.gencat.cat/web/.content/_A-Z/V/voluntats_anticipades/documents/model_orientatiu_cat.pdf&amp;sa=D&amp;source=editors&amp;ust=1734112828147483&amp;usg=AOvVaw2qoh0TiiuonouGDoA2rUKe" TargetMode="External"/><Relationship Id="rId5" Type="http://schemas.openxmlformats.org/officeDocument/2006/relationships/hyperlink" Target="https://www.google.com/url?q=https://canalsalut.gencat.cat/ca/salut-a-z/v/voluntats-anticipades/&amp;sa=D&amp;source=editors&amp;ust=1734112828147551&amp;usg=AOvVaw2c6Mw2YmNL09QPlwZJCXDd" TargetMode="External"/><Relationship Id="rId6" Type="http://schemas.openxmlformats.org/officeDocument/2006/relationships/hyperlink" Target="https://www.google.com/url?q=https://canalsalut.gencat.cat/web/.content/_A-Z/V/voluntats_anticipades/documents/solicitud_inscripci_rva_2012_catala.pdf&amp;sa=D&amp;source=editors&amp;ust=1734112828147712&amp;usg=AOvVaw0bL-rfgJ1ICnJnhVZq7Zmm" TargetMode="External"/><Relationship Id="rId7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g3d57ff28a90_0_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89175" y="566421"/>
            <a:ext cx="1627150" cy="220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68" name="Google Shape;68;g3d57ff28a90_0_206"/>
          <p:cNvPicPr preferRelativeResize="0"/>
          <p:nvPr/>
        </p:nvPicPr>
        <p:blipFill rotWithShape="1">
          <a:blip r:embed="rId4">
            <a:alphaModFix/>
          </a:blip>
          <a:srcRect b="0" l="2668" r="1693" t="0"/>
          <a:stretch/>
        </p:blipFill>
        <p:spPr>
          <a:xfrm>
            <a:off x="1234176" y="738354"/>
            <a:ext cx="2400198" cy="1486962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g3d57ff28a90_0_206"/>
          <p:cNvSpPr txBox="1"/>
          <p:nvPr/>
        </p:nvSpPr>
        <p:spPr>
          <a:xfrm>
            <a:off x="2707350" y="3555525"/>
            <a:ext cx="6384900" cy="1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Coneixes els teus drets en final de vida?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/>
        </p:nvSpPr>
        <p:spPr>
          <a:xfrm>
            <a:off x="914400" y="685800"/>
            <a:ext cx="82285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QUÈ ES POT DEMANAR EN UN DVA? </a:t>
            </a:r>
            <a:endParaRPr b="1"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 txBox="1"/>
          <p:nvPr/>
        </p:nvSpPr>
        <p:spPr>
          <a:xfrm>
            <a:off x="990600" y="1447800"/>
            <a:ext cx="10210800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s-ES" sz="2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Adequació de l’esforç terapèutic. </a:t>
            </a:r>
            <a:br>
              <a:rPr b="0" lang="es-ES" sz="2400">
                <a:latin typeface="Calibri"/>
                <a:ea typeface="Calibri"/>
                <a:cs typeface="Calibri"/>
                <a:sym typeface="Calibri"/>
              </a:rPr>
            </a:b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s-ES" sz="2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Refús de tractaments, tècniques i procediments en determinades situacions (reanimació, sonda naso-gàstrica, diàlisi, cirurgia...)</a:t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s-ES" sz="2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Cures pal·liatives</a:t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s-ES" sz="2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Eutanàsia</a:t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s-ES" sz="2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Donació d’òrgans i teixits</a:t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s-ES" sz="2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Altres</a:t>
            </a:r>
            <a:endParaRPr b="0" i="0" sz="2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/>
          <p:nvPr>
            <p:ph type="title"/>
          </p:nvPr>
        </p:nvSpPr>
        <p:spPr>
          <a:xfrm>
            <a:off x="498395" y="609600"/>
            <a:ext cx="10458300" cy="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675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QUÈ PODEM FER CONSTAR AL NOSTRE DVA RESPECTE LA DEMÈNCIA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9"/>
          <p:cNvSpPr txBox="1"/>
          <p:nvPr/>
        </p:nvSpPr>
        <p:spPr>
          <a:xfrm>
            <a:off x="538500" y="1272776"/>
            <a:ext cx="110580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6375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latin typeface="Calibri"/>
                <a:ea typeface="Calibri"/>
                <a:cs typeface="Calibri"/>
                <a:sym typeface="Calibri"/>
              </a:rPr>
              <a:t>Jo no vull romandre de manera perllongada en aquestes situacions: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24765" rtl="0" algn="just">
              <a:lnSpc>
                <a:spcPct val="100000"/>
              </a:lnSpc>
              <a:spcBef>
                <a:spcPts val="1714"/>
              </a:spcBef>
              <a:spcAft>
                <a:spcPts val="0"/>
              </a:spcAft>
              <a:buNone/>
            </a:pPr>
            <a:r>
              <a:rPr b="1" lang="es-ES" sz="2600">
                <a:latin typeface="Calibri"/>
                <a:ea typeface="Calibri"/>
                <a:cs typeface="Calibri"/>
                <a:sym typeface="Calibri"/>
              </a:rPr>
              <a:t>Demència moderada</a:t>
            </a:r>
            <a:r>
              <a:rPr lang="es-ES" sz="2600">
                <a:latin typeface="Calibri"/>
                <a:ea typeface="Calibri"/>
                <a:cs typeface="Calibri"/>
                <a:sym typeface="Calibri"/>
              </a:rPr>
              <a:t>, que m’impedeixi viure sol/a i/o realitzar activitats com ara: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24765" rtl="0" algn="just">
              <a:lnSpc>
                <a:spcPct val="100000"/>
              </a:lnSpc>
              <a:spcBef>
                <a:spcPts val="465"/>
              </a:spcBef>
              <a:spcAft>
                <a:spcPts val="0"/>
              </a:spcAft>
              <a:buNone/>
            </a:pPr>
            <a:r>
              <a:rPr i="1" lang="es-ES" sz="2600">
                <a:latin typeface="Calibri"/>
                <a:ea typeface="Calibri"/>
                <a:cs typeface="Calibri"/>
                <a:sym typeface="Calibri"/>
              </a:rPr>
              <a:t>cuinar, rentar la roba, comprar, </a:t>
            </a:r>
            <a:r>
              <a:rPr i="1" lang="es-ES" sz="2600">
                <a:latin typeface="Arial"/>
                <a:ea typeface="Arial"/>
                <a:cs typeface="Arial"/>
                <a:sym typeface="Arial"/>
              </a:rPr>
              <a:t>… </a:t>
            </a:r>
            <a:r>
              <a:rPr lang="es-ES" sz="2600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(GDS 4)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24765" marR="140970" rtl="0" algn="just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ES" sz="2600">
                <a:latin typeface="Calibri"/>
                <a:ea typeface="Calibri"/>
                <a:cs typeface="Calibri"/>
                <a:sym typeface="Calibri"/>
              </a:rPr>
              <a:t>Demència moderadament severa</a:t>
            </a:r>
            <a:r>
              <a:rPr lang="es-ES" sz="2600">
                <a:latin typeface="Calibri"/>
                <a:ea typeface="Calibri"/>
                <a:cs typeface="Calibri"/>
                <a:sym typeface="Calibri"/>
              </a:rPr>
              <a:t>, que generi la impossibilitat de valdre’m per mi mateix/a degut a deficiències en activitats com ara: </a:t>
            </a:r>
            <a:r>
              <a:rPr i="1" lang="es-ES" sz="2600">
                <a:latin typeface="Calibri"/>
                <a:ea typeface="Calibri"/>
                <a:cs typeface="Calibri"/>
                <a:sym typeface="Calibri"/>
              </a:rPr>
              <a:t>vestir-me, dutxar-me, menjar sol/a, anar al lavabo, llegir, escriure,...</a:t>
            </a:r>
            <a:r>
              <a:rPr lang="es-ES" sz="2600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(GDS 5)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24765" marR="5080" rtl="0" algn="l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ES" sz="2600">
                <a:latin typeface="Calibri"/>
                <a:ea typeface="Calibri"/>
                <a:cs typeface="Calibri"/>
                <a:sym typeface="Calibri"/>
              </a:rPr>
              <a:t>Demència severa</a:t>
            </a:r>
            <a:r>
              <a:rPr lang="es-ES" sz="2600">
                <a:latin typeface="Calibri"/>
                <a:ea typeface="Calibri"/>
                <a:cs typeface="Calibri"/>
                <a:sym typeface="Calibri"/>
              </a:rPr>
              <a:t>, que m’impedeixi: </a:t>
            </a:r>
            <a:r>
              <a:rPr i="1" lang="es-ES" sz="2600">
                <a:latin typeface="Calibri"/>
                <a:ea typeface="Calibri"/>
                <a:cs typeface="Calibri"/>
                <a:sym typeface="Calibri"/>
              </a:rPr>
              <a:t>comunicar-me verbalment o reconèixer les persones afectivament properes i/o em mantingui immobilitzat/da en una cadira o en un llit, ... </a:t>
            </a:r>
            <a:r>
              <a:rPr lang="es-ES" sz="2600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(GDS 6-7)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53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QUÈ PODEM FER CONSTAR AL NOSTRE DVA ?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1"/>
          <p:cNvSpPr txBox="1"/>
          <p:nvPr/>
        </p:nvSpPr>
        <p:spPr>
          <a:xfrm>
            <a:off x="332875" y="1845500"/>
            <a:ext cx="8017509" cy="40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2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500">
                <a:latin typeface="Calibri"/>
                <a:ea typeface="Calibri"/>
                <a:cs typeface="Calibri"/>
                <a:sym typeface="Calibri"/>
              </a:rPr>
              <a:t>ELS/LES	REPRESENTANTS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es-ES" sz="2500">
                <a:latin typeface="Calibri"/>
                <a:ea typeface="Calibri"/>
                <a:cs typeface="Calibri"/>
                <a:sym typeface="Calibri"/>
              </a:rPr>
              <a:t>S’aconsella designar una o dues persones que et representin.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20370" lvl="0" marL="469900" marR="18732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s-ES" sz="2500">
                <a:latin typeface="Calibri"/>
                <a:ea typeface="Calibri"/>
                <a:cs typeface="Calibri"/>
                <a:sym typeface="Calibri"/>
              </a:rPr>
              <a:t>Persones properes que ens coneguin bé i sàpiguen el que volem.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20370" lvl="0" marL="469900" marR="33337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s-ES" sz="2500">
                <a:latin typeface="Calibri"/>
                <a:ea typeface="Calibri"/>
                <a:cs typeface="Calibri"/>
                <a:sym typeface="Calibri"/>
              </a:rPr>
              <a:t>Que es comprometin a defensar el nostre DVA, la nostra voluntat.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19734" lvl="0" marL="469265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s-ES" sz="2500">
                <a:latin typeface="Calibri"/>
                <a:ea typeface="Calibri"/>
                <a:cs typeface="Calibri"/>
                <a:sym typeface="Calibri"/>
              </a:rPr>
              <a:t>Que emocionalment es sentin capaces de fer-ho.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0" y="1900456"/>
            <a:ext cx="3505199" cy="3970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/>
          <p:nvPr>
            <p:ph type="title"/>
          </p:nvPr>
        </p:nvSpPr>
        <p:spPr>
          <a:xfrm>
            <a:off x="1195173" y="566428"/>
            <a:ext cx="9801653" cy="648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4425">
            <a:spAutoFit/>
          </a:bodyPr>
          <a:lstStyle/>
          <a:p>
            <a:pPr indent="0" lvl="0" marL="368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FORMALITZAR i REGISTRAR EL DVA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2"/>
          <p:cNvSpPr txBox="1"/>
          <p:nvPr/>
        </p:nvSpPr>
        <p:spPr>
          <a:xfrm>
            <a:off x="1132821" y="1524000"/>
            <a:ext cx="6300604" cy="47557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825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Ho podem fer de tres maneres: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31140" lvl="0" marL="297815" rtl="0" algn="just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>
                <a:srgbClr val="3E3E3E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A la notaria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31140" lvl="0" marL="297815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E3E3E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Davant tres testimonis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31775" lvl="0" marL="298450" marR="508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96458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E96458"/>
                </a:solidFill>
                <a:latin typeface="Calibri"/>
                <a:ea typeface="Calibri"/>
                <a:cs typeface="Calibri"/>
                <a:sym typeface="Calibri"/>
              </a:rPr>
              <a:t>Davant un o una professional sanitària, de l'àmbit de l'atenció primària, hospitalària o sociosanitària.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73685" lvl="0" marL="297815" rtl="0" algn="just">
              <a:lnSpc>
                <a:spcPct val="100000"/>
              </a:lnSpc>
              <a:spcBef>
                <a:spcPts val="1185"/>
              </a:spcBef>
              <a:spcAft>
                <a:spcPts val="0"/>
              </a:spcAft>
              <a:buClr>
                <a:srgbClr val="3E3E3E"/>
              </a:buClr>
              <a:buSzPts val="2632"/>
              <a:buFont typeface="Corbel"/>
              <a:buChar char="•"/>
            </a:pPr>
            <a:r>
              <a:rPr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Les tres maneres són igualment legals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En els tres casos, donen fe: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55904" lvl="0" marL="297815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E3E3E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que tenim </a:t>
            </a:r>
            <a:r>
              <a:rPr b="1"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capacitat suficient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55904" lvl="0" marL="298450" marR="59055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E3E3E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que fem aquest document </a:t>
            </a:r>
            <a:r>
              <a:rPr b="1"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lliurement.</a:t>
            </a:r>
            <a:endParaRPr sz="2000">
              <a:solidFill>
                <a:srgbClr val="3E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2546" marR="59055" rtl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ES" sz="2000" u="none" strike="noStrike">
                <a:solidFill>
                  <a:srgbClr val="323232"/>
                </a:solidFill>
                <a:latin typeface="Calibri"/>
                <a:ea typeface="Calibri"/>
                <a:cs typeface="Calibri"/>
                <a:sym typeface="Calibri"/>
              </a:rPr>
              <a:t>Una vegada </a:t>
            </a:r>
            <a:r>
              <a:rPr b="1" i="0" lang="es-ES" sz="2000" u="none" strike="noStrike">
                <a:solidFill>
                  <a:srgbClr val="323232"/>
                </a:solidFill>
                <a:latin typeface="Calibri"/>
                <a:ea typeface="Calibri"/>
                <a:cs typeface="Calibri"/>
                <a:sym typeface="Calibri"/>
              </a:rPr>
              <a:t>registrat,</a:t>
            </a:r>
            <a:r>
              <a:rPr b="0" i="0" lang="es-ES" sz="2000" u="none" strike="noStrike">
                <a:solidFill>
                  <a:srgbClr val="323232"/>
                </a:solidFill>
                <a:latin typeface="Calibri"/>
                <a:ea typeface="Calibri"/>
                <a:cs typeface="Calibri"/>
                <a:sym typeface="Calibri"/>
              </a:rPr>
              <a:t> s’incorpora a la </a:t>
            </a:r>
            <a:r>
              <a:rPr b="1" i="0" lang="es-ES" sz="2000" u="none" strike="noStrike">
                <a:solidFill>
                  <a:srgbClr val="323232"/>
                </a:solidFill>
                <a:latin typeface="Calibri"/>
                <a:ea typeface="Calibri"/>
                <a:cs typeface="Calibri"/>
                <a:sym typeface="Calibri"/>
              </a:rPr>
              <a:t>HC</a:t>
            </a:r>
            <a:r>
              <a:rPr b="0" i="0" lang="es-ES" sz="2000" u="none" strike="noStrike">
                <a:solidFill>
                  <a:srgbClr val="323232"/>
                </a:solidFill>
                <a:latin typeface="Calibri"/>
                <a:ea typeface="Calibri"/>
                <a:cs typeface="Calibri"/>
                <a:sym typeface="Calibri"/>
              </a:rPr>
              <a:t> i al registre centralitzat de DVA de Catalunya i de l’Estat Espanyol. 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42546" marR="5905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2"/>
          <p:cNvSpPr txBox="1"/>
          <p:nvPr/>
        </p:nvSpPr>
        <p:spPr>
          <a:xfrm>
            <a:off x="8260975" y="6156006"/>
            <a:ext cx="78994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latin typeface="MS PGothic"/>
                <a:ea typeface="MS PGothic"/>
                <a:cs typeface="MS PGothic"/>
                <a:sym typeface="MS PGothic"/>
              </a:rPr>
              <a:t>Marta Bellvehí</a:t>
            </a:r>
            <a:endParaRPr sz="1000"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65" name="Google Shape;1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5526" y="1789245"/>
            <a:ext cx="3053654" cy="433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/>
          <p:nvPr>
            <p:ph type="title"/>
          </p:nvPr>
        </p:nvSpPr>
        <p:spPr>
          <a:xfrm>
            <a:off x="1195173" y="629420"/>
            <a:ext cx="361759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Comunicar i Registrar</a:t>
            </a:r>
            <a:endParaRPr/>
          </a:p>
        </p:txBody>
      </p:sp>
      <p:sp>
        <p:nvSpPr>
          <p:cNvPr id="171" name="Google Shape;171;p34"/>
          <p:cNvSpPr txBox="1"/>
          <p:nvPr/>
        </p:nvSpPr>
        <p:spPr>
          <a:xfrm>
            <a:off x="1270738" y="1871160"/>
            <a:ext cx="4260215" cy="3270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No és obligatori, però sí molt convenient:</a:t>
            </a:r>
            <a:endParaRPr sz="2000">
              <a:solidFill>
                <a:srgbClr val="3E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E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55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Registrar-lo </a:t>
            </a:r>
            <a:r>
              <a:rPr lang="es-E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al Departament de Salut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47015" lvl="0" marL="29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Comunicar-ho al nostre entorn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47015" lvl="0" marL="29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Entregar còpia al personal mèdic.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184" y="1789245"/>
            <a:ext cx="3021130" cy="433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77152" y="0"/>
            <a:ext cx="347362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5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56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Meva Salut</a:t>
            </a:r>
            <a:endParaRPr/>
          </a:p>
        </p:txBody>
      </p:sp>
      <p:sp>
        <p:nvSpPr>
          <p:cNvPr id="179" name="Google Shape;179;p35"/>
          <p:cNvSpPr txBox="1"/>
          <p:nvPr/>
        </p:nvSpPr>
        <p:spPr>
          <a:xfrm>
            <a:off x="1270751" y="1869132"/>
            <a:ext cx="4953000" cy="19869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Una vegada registrat al Departament de Salut, trobaràs el teu </a:t>
            </a:r>
            <a:r>
              <a:rPr b="1"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Document de Voluntats Anticipades </a:t>
            </a: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a l’apartat </a:t>
            </a:r>
            <a:r>
              <a:rPr lang="es-ES" sz="2400">
                <a:solidFill>
                  <a:srgbClr val="3E3E3E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s-ES" sz="33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Voluntats i donacions</a:t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57ff28a90_0_213"/>
          <p:cNvSpPr/>
          <p:nvPr/>
        </p:nvSpPr>
        <p:spPr>
          <a:xfrm>
            <a:off x="0" y="4172256"/>
            <a:ext cx="12192000" cy="1420200"/>
          </a:xfrm>
          <a:prstGeom prst="rect">
            <a:avLst/>
          </a:prstGeom>
          <a:solidFill>
            <a:srgbClr val="E84A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d57ff28a90_0_213"/>
          <p:cNvSpPr txBox="1"/>
          <p:nvPr/>
        </p:nvSpPr>
        <p:spPr>
          <a:xfrm>
            <a:off x="3901876" y="1480059"/>
            <a:ext cx="81108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0">
                <a:solidFill>
                  <a:srgbClr val="A61425"/>
                </a:solidFill>
                <a:latin typeface="Arial"/>
                <a:ea typeface="Arial"/>
                <a:cs typeface="Arial"/>
                <a:sym typeface="Arial"/>
              </a:rPr>
              <a:t>Com puc col·laborar?</a:t>
            </a:r>
            <a:endParaRPr b="1" sz="8000">
              <a:solidFill>
                <a:srgbClr val="A614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d57ff28a90_0_213"/>
          <p:cNvSpPr txBox="1"/>
          <p:nvPr/>
        </p:nvSpPr>
        <p:spPr>
          <a:xfrm>
            <a:off x="4287822" y="4562241"/>
            <a:ext cx="2950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 Black"/>
              <a:buNone/>
            </a:pPr>
            <a:r>
              <a:rPr b="1" lang="es-ES" sz="2800">
                <a:solidFill>
                  <a:schemeClr val="lt1"/>
                </a:solidFill>
                <a:latin typeface="Poppins Black"/>
                <a:ea typeface="Poppins Black"/>
                <a:cs typeface="Poppins Black"/>
                <a:sym typeface="Poppins Black"/>
              </a:rPr>
              <a:t>Informa’t a: </a:t>
            </a:r>
            <a:endParaRPr b="1" sz="25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87" name="Google Shape;187;g3d57ff28a90_0_213"/>
          <p:cNvSpPr txBox="1"/>
          <p:nvPr/>
        </p:nvSpPr>
        <p:spPr>
          <a:xfrm>
            <a:off x="988550" y="1431774"/>
            <a:ext cx="2322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rPr>
              <a:t>Escaneja aquest QR i associa’t!</a:t>
            </a:r>
            <a:endParaRPr/>
          </a:p>
        </p:txBody>
      </p:sp>
      <p:sp>
        <p:nvSpPr>
          <p:cNvPr id="188" name="Google Shape;188;g3d57ff28a90_0_213"/>
          <p:cNvSpPr txBox="1"/>
          <p:nvPr/>
        </p:nvSpPr>
        <p:spPr>
          <a:xfrm rot="-5400000">
            <a:off x="253722" y="4917980"/>
            <a:ext cx="11316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Raleway"/>
              <a:buNone/>
            </a:pPr>
            <a:r>
              <a:rPr b="1" i="1" lang="es-ES" sz="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Voluntad</a:t>
            </a:r>
            <a:r>
              <a:rPr i="1" lang="es-ES" sz="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,</a:t>
            </a:r>
            <a:r>
              <a:rPr lang="es-ES" sz="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Vorja</a:t>
            </a:r>
            <a:endParaRPr sz="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89" name="Google Shape;189;g3d57ff28a90_0_213" title="Sin título.jpe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375" y="2732875"/>
            <a:ext cx="3514501" cy="3514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d57ff28a90_0_213"/>
          <p:cNvSpPr txBox="1"/>
          <p:nvPr/>
        </p:nvSpPr>
        <p:spPr>
          <a:xfrm>
            <a:off x="7560513" y="4269741"/>
            <a:ext cx="2950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300">
                <a:solidFill>
                  <a:schemeClr val="lt1"/>
                </a:solidFill>
                <a:uFill>
                  <a:noFill/>
                </a:uFill>
                <a:latin typeface="Poppins Black"/>
                <a:ea typeface="Poppins Black"/>
                <a:cs typeface="Poppins Black"/>
                <a:sym typeface="Poppins Black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dmd.cat</a:t>
            </a:r>
            <a:endParaRPr b="1" sz="3300">
              <a:solidFill>
                <a:schemeClr val="lt1"/>
              </a:solidFill>
              <a:latin typeface="Poppins Black"/>
              <a:ea typeface="Poppins Black"/>
              <a:cs typeface="Poppins Black"/>
              <a:sym typeface="Poppins Blac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300">
                <a:solidFill>
                  <a:schemeClr val="lt1"/>
                </a:solidFill>
                <a:latin typeface="Poppins Black"/>
                <a:ea typeface="Poppins Black"/>
                <a:cs typeface="Poppins Black"/>
                <a:sym typeface="Poppins Black"/>
              </a:rPr>
              <a:t>93 412 32 03</a:t>
            </a:r>
            <a:endParaRPr b="1" sz="3300">
              <a:solidFill>
                <a:schemeClr val="lt1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pic>
        <p:nvPicPr>
          <p:cNvPr id="191" name="Google Shape;191;g3d57ff28a90_0_2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18834" y="5818588"/>
            <a:ext cx="2950799" cy="85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f8fa2f193_1_9"/>
          <p:cNvSpPr txBox="1"/>
          <p:nvPr>
            <p:ph type="title"/>
          </p:nvPr>
        </p:nvSpPr>
        <p:spPr>
          <a:xfrm>
            <a:off x="1195173" y="566428"/>
            <a:ext cx="98016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39f8fa2f193_1_9"/>
          <p:cNvSpPr txBox="1"/>
          <p:nvPr>
            <p:ph idx="1" type="body"/>
          </p:nvPr>
        </p:nvSpPr>
        <p:spPr>
          <a:xfrm>
            <a:off x="614244" y="2482320"/>
            <a:ext cx="5066700" cy="377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g39f8fa2f193_1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63799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d57ff28a90_0_311"/>
          <p:cNvSpPr txBox="1"/>
          <p:nvPr>
            <p:ph type="title"/>
          </p:nvPr>
        </p:nvSpPr>
        <p:spPr>
          <a:xfrm>
            <a:off x="1195173" y="566428"/>
            <a:ext cx="98016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3d57ff28a90_0_311"/>
          <p:cNvSpPr txBox="1"/>
          <p:nvPr>
            <p:ph idx="1" type="body"/>
          </p:nvPr>
        </p:nvSpPr>
        <p:spPr>
          <a:xfrm>
            <a:off x="614244" y="2482320"/>
            <a:ext cx="5066700" cy="377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g3d57ff28a90_0_311"/>
          <p:cNvGrpSpPr/>
          <p:nvPr/>
        </p:nvGrpSpPr>
        <p:grpSpPr>
          <a:xfrm>
            <a:off x="1103097" y="1382011"/>
            <a:ext cx="9751060" cy="4655864"/>
            <a:chOff x="1103097" y="1382011"/>
            <a:chExt cx="9751060" cy="4655864"/>
          </a:xfrm>
        </p:grpSpPr>
        <p:sp>
          <p:nvSpPr>
            <p:cNvPr id="86" name="Google Shape;86;g3d57ff28a90_0_311"/>
            <p:cNvSpPr/>
            <p:nvPr/>
          </p:nvSpPr>
          <p:spPr>
            <a:xfrm>
              <a:off x="1103097" y="1382011"/>
              <a:ext cx="9751060" cy="0"/>
            </a:xfrm>
            <a:custGeom>
              <a:rect b="b" l="l" r="r" t="t"/>
              <a:pathLst>
                <a:path extrusionOk="0" h="120000" w="9751060">
                  <a:moveTo>
                    <a:pt x="0" y="0"/>
                  </a:moveTo>
                  <a:lnTo>
                    <a:pt x="9750645" y="0"/>
                  </a:lnTo>
                </a:path>
              </a:pathLst>
            </a:custGeom>
            <a:noFill/>
            <a:ln cap="flat" cmpd="sng" w="2537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87" name="Google Shape;87;g3d57ff28a90_0_3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83580" y="1420275"/>
              <a:ext cx="3076057" cy="4617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g3d57ff28a90_0_3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027775" y="1455975"/>
              <a:ext cx="3025625" cy="45462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g3d57ff28a90_0_311"/>
          <p:cNvSpPr txBox="1"/>
          <p:nvPr/>
        </p:nvSpPr>
        <p:spPr>
          <a:xfrm>
            <a:off x="993025" y="474175"/>
            <a:ext cx="9751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E84A45"/>
                </a:solidFill>
                <a:latin typeface="Calibri"/>
                <a:ea typeface="Calibri"/>
                <a:cs typeface="Calibri"/>
                <a:sym typeface="Calibri"/>
              </a:rPr>
              <a:t>Què vol dir «morir dignament»?</a:t>
            </a:r>
            <a:endParaRPr b="1" sz="3200">
              <a:solidFill>
                <a:srgbClr val="E84A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3d57ff28a90_0_311"/>
          <p:cNvSpPr txBox="1"/>
          <p:nvPr/>
        </p:nvSpPr>
        <p:spPr>
          <a:xfrm>
            <a:off x="2037725" y="61132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Dani Torrent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3d57ff28a90_0_311"/>
          <p:cNvSpPr txBox="1"/>
          <p:nvPr/>
        </p:nvSpPr>
        <p:spPr>
          <a:xfrm>
            <a:off x="6702825" y="6037875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s-E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gnasi Blanch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17037" y="1755212"/>
            <a:ext cx="7184570" cy="438694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4"/>
          <p:cNvSpPr txBox="1"/>
          <p:nvPr>
            <p:ph type="title"/>
          </p:nvPr>
        </p:nvSpPr>
        <p:spPr>
          <a:xfrm>
            <a:off x="1205997" y="673077"/>
            <a:ext cx="9338945" cy="678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Salvador Pániker</a:t>
            </a:r>
            <a:r>
              <a:rPr b="0"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“La vida no és un valor absolut, la vida ha d’anar lligada a la qualitat de vida, i quan aquesta qualitat es degrada més enllà de certs límits, hom té el dret </a:t>
            </a:r>
            <a:r>
              <a:rPr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dimitir</a:t>
            </a:r>
            <a:r>
              <a:rPr b="0"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.”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3d57ff28a90_0_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2396" l="0" r="0" t="0"/>
          <a:stretch/>
        </p:blipFill>
        <p:spPr>
          <a:xfrm>
            <a:off x="4811900" y="1336425"/>
            <a:ext cx="6369900" cy="48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d57ff28a90_0_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336431"/>
            <a:ext cx="3356749" cy="499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d57ff28a90_0_5"/>
          <p:cNvSpPr txBox="1"/>
          <p:nvPr/>
        </p:nvSpPr>
        <p:spPr>
          <a:xfrm>
            <a:off x="838200" y="1336431"/>
            <a:ext cx="194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Alba Domingo</a:t>
            </a:r>
            <a:endParaRPr/>
          </a:p>
        </p:txBody>
      </p:sp>
      <p:sp>
        <p:nvSpPr>
          <p:cNvPr id="105" name="Google Shape;105;g3d57ff28a90_0_5"/>
          <p:cNvSpPr txBox="1"/>
          <p:nvPr/>
        </p:nvSpPr>
        <p:spPr>
          <a:xfrm>
            <a:off x="838200" y="486175"/>
            <a:ext cx="59580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50">
                <a:solidFill>
                  <a:schemeClr val="accent2"/>
                </a:solidFill>
              </a:rPr>
              <a:t>Els nostres objectius</a:t>
            </a:r>
            <a:endParaRPr b="1" sz="275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5"/>
          <p:cNvGrpSpPr/>
          <p:nvPr/>
        </p:nvGrpSpPr>
        <p:grpSpPr>
          <a:xfrm>
            <a:off x="1103097" y="315225"/>
            <a:ext cx="10568427" cy="5391255"/>
            <a:chOff x="1103097" y="315225"/>
            <a:chExt cx="10568427" cy="5391255"/>
          </a:xfrm>
        </p:grpSpPr>
        <p:sp>
          <p:nvSpPr>
            <p:cNvPr id="111" name="Google Shape;111;p5"/>
            <p:cNvSpPr/>
            <p:nvPr/>
          </p:nvSpPr>
          <p:spPr>
            <a:xfrm>
              <a:off x="1103097" y="1382012"/>
              <a:ext cx="9751060" cy="0"/>
            </a:xfrm>
            <a:custGeom>
              <a:rect b="b" l="l" r="r" t="t"/>
              <a:pathLst>
                <a:path extrusionOk="0" h="120000" w="9751060">
                  <a:moveTo>
                    <a:pt x="0" y="0"/>
                  </a:moveTo>
                  <a:lnTo>
                    <a:pt x="9750645" y="0"/>
                  </a:lnTo>
                </a:path>
              </a:pathLst>
            </a:custGeom>
            <a:noFill/>
            <a:ln cap="flat" cmpd="sng" w="25375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112" name="Google Shape;112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076888" y="315225"/>
              <a:ext cx="4594636" cy="3166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95126" y="2099375"/>
              <a:ext cx="4943400" cy="36071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5"/>
          <p:cNvSpPr txBox="1"/>
          <p:nvPr>
            <p:ph type="title"/>
          </p:nvPr>
        </p:nvSpPr>
        <p:spPr>
          <a:xfrm>
            <a:off x="672673" y="585870"/>
            <a:ext cx="548830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Quines activitats duem a terme?</a:t>
            </a:r>
            <a:endParaRPr/>
          </a:p>
        </p:txBody>
      </p:sp>
      <p:pic>
        <p:nvPicPr>
          <p:cNvPr id="115" name="Google Shape;11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6975" y="3593711"/>
            <a:ext cx="5323150" cy="3078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9f8fa2f193_1_1"/>
          <p:cNvSpPr txBox="1"/>
          <p:nvPr>
            <p:ph type="title"/>
          </p:nvPr>
        </p:nvSpPr>
        <p:spPr>
          <a:xfrm>
            <a:off x="1195173" y="566428"/>
            <a:ext cx="9801600" cy="4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9f8fa2f193_1_1"/>
          <p:cNvSpPr txBox="1"/>
          <p:nvPr>
            <p:ph idx="1" type="body"/>
          </p:nvPr>
        </p:nvSpPr>
        <p:spPr>
          <a:xfrm>
            <a:off x="614244" y="2482320"/>
            <a:ext cx="5066700" cy="377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g39f8fa2f193_1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950"/>
            <a:ext cx="12192000" cy="674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/>
        </p:nvSpPr>
        <p:spPr>
          <a:xfrm>
            <a:off x="907312" y="1524000"/>
            <a:ext cx="6705600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Calibri"/>
                <a:ea typeface="Calibri"/>
                <a:cs typeface="Calibri"/>
                <a:sym typeface="Calibri"/>
              </a:rPr>
              <a:t>És un document en el que la persona signant </a:t>
            </a:r>
            <a:r>
              <a:rPr b="1" lang="es-ES" sz="2000">
                <a:latin typeface="Calibri"/>
                <a:ea typeface="Calibri"/>
                <a:cs typeface="Calibri"/>
                <a:sym typeface="Calibri"/>
              </a:rPr>
              <a:t>expressa la seva voluntat</a:t>
            </a:r>
            <a:r>
              <a:rPr lang="es-ES" sz="2000">
                <a:latin typeface="Calibri"/>
                <a:ea typeface="Calibri"/>
                <a:cs typeface="Calibri"/>
                <a:sym typeface="Calibri"/>
              </a:rPr>
              <a:t> sobre les atencions mèdiques que desitja o no desitja rebre en cas de patir una malaltia irreversible o terminal, que l’hagi portat a un estat que l’impedeixi expressar-se per si mateix. </a:t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Calibri"/>
                <a:ea typeface="Calibri"/>
                <a:cs typeface="Calibri"/>
                <a:sym typeface="Calibri"/>
              </a:rPr>
              <a:t>La base del DVA és el respecte </a:t>
            </a:r>
            <a:r>
              <a:rPr b="1" lang="es-ES" sz="2000">
                <a:latin typeface="Calibri"/>
                <a:ea typeface="Calibri"/>
                <a:cs typeface="Calibri"/>
                <a:sym typeface="Calibri"/>
              </a:rPr>
              <a:t>a l’autonomia de la persona</a:t>
            </a:r>
            <a:r>
              <a:rPr lang="es-ES" sz="2000">
                <a:latin typeface="Calibri"/>
                <a:ea typeface="Calibri"/>
                <a:cs typeface="Calibri"/>
                <a:sym typeface="Calibri"/>
              </a:rPr>
              <a:t>, és una eina per continuar exercint-la i assegurar que aquest respecte es mantindrà quan es presenti una situació de vulnerabilitat. </a:t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Calibri"/>
                <a:ea typeface="Calibri"/>
                <a:cs typeface="Calibri"/>
                <a:sym typeface="Calibri"/>
              </a:rPr>
              <a:t>El personal sanitari té la </a:t>
            </a:r>
            <a:r>
              <a:rPr b="1" lang="es-ES" sz="2000">
                <a:latin typeface="Calibri"/>
                <a:ea typeface="Calibri"/>
                <a:cs typeface="Calibri"/>
                <a:sym typeface="Calibri"/>
              </a:rPr>
              <a:t>responsabilitat professional, legal i ètica </a:t>
            </a:r>
            <a:r>
              <a:rPr lang="es-ES" sz="2000">
                <a:latin typeface="Calibri"/>
                <a:ea typeface="Calibri"/>
                <a:cs typeface="Calibri"/>
                <a:sym typeface="Calibri"/>
              </a:rPr>
              <a:t>d’assegurar i afavorir la participació del pacient en les decisions mèdiques que l’afecten. El DVA prolonga aquest dret quan ja no es pot exercir per sí mateix. </a:t>
            </a:r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98259" y="1435442"/>
            <a:ext cx="3579341" cy="544463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 txBox="1"/>
          <p:nvPr/>
        </p:nvSpPr>
        <p:spPr>
          <a:xfrm>
            <a:off x="990600" y="724508"/>
            <a:ext cx="9753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EL DOCUMENT DE VOLUNTATS ANTICIPADES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1195173" y="566428"/>
            <a:ext cx="9801653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DVA: A QUI S’ADREÇA?</a:t>
            </a:r>
            <a:endParaRPr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4"/>
          <p:cNvSpPr txBox="1"/>
          <p:nvPr/>
        </p:nvSpPr>
        <p:spPr>
          <a:xfrm>
            <a:off x="1066800" y="1523999"/>
            <a:ext cx="6096000" cy="5096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1116965" rtl="0" algn="l">
              <a:lnSpc>
                <a:spcPct val="10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S’adreça a </a:t>
            </a:r>
            <a:r>
              <a:rPr b="1"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l’equip sanitari </a:t>
            </a: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que ens atén. </a:t>
            </a:r>
            <a:endParaRPr sz="2400">
              <a:solidFill>
                <a:srgbClr val="3E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16965" rtl="0" algn="l">
              <a:lnSpc>
                <a:spcPct val="1096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El pot fer tota persona: </a:t>
            </a:r>
            <a:endParaRPr sz="2400">
              <a:solidFill>
                <a:srgbClr val="3E3E3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55600" marR="1116965" rtl="0" algn="l">
              <a:lnSpc>
                <a:spcPct val="109600"/>
              </a:lnSpc>
              <a:spcBef>
                <a:spcPts val="100"/>
              </a:spcBef>
              <a:spcAft>
                <a:spcPts val="0"/>
              </a:spcAft>
              <a:buClr>
                <a:srgbClr val="3E3E3E"/>
              </a:buClr>
              <a:buSzPts val="2400"/>
              <a:buFont typeface="Arial"/>
              <a:buChar char="•"/>
            </a:pPr>
            <a:r>
              <a:rPr b="1"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 major d’edat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24815" rtl="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rgbClr val="3E3E3E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amb </a:t>
            </a:r>
            <a:r>
              <a:rPr b="1"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capacitat suficient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19100" rtl="0" algn="l">
              <a:lnSpc>
                <a:spcPct val="100000"/>
              </a:lnSpc>
              <a:spcBef>
                <a:spcPts val="195"/>
              </a:spcBef>
              <a:spcAft>
                <a:spcPts val="0"/>
              </a:spcAft>
              <a:buClr>
                <a:srgbClr val="3E3E3E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actuant </a:t>
            </a:r>
            <a:r>
              <a:rPr b="1"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lliurement, </a:t>
            </a:r>
            <a:r>
              <a:rPr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sense cap tipus de coacció.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655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3E3E3E"/>
                </a:solidFill>
                <a:latin typeface="Calibri"/>
                <a:ea typeface="Calibri"/>
                <a:cs typeface="Calibri"/>
                <a:sym typeface="Calibri"/>
              </a:rPr>
              <a:t>Models tots són legals: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297815" rtl="0" algn="l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s-E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DVA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 de DMD a la nostra web.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16535" lvl="0" marL="298450" marR="5080" rtl="0" algn="l">
              <a:lnSpc>
                <a:spcPct val="74541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s-E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DVA</a:t>
            </a:r>
            <a:r>
              <a:rPr lang="es-ES" sz="2400" u="sng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 del Departament de Salut, als centres de Salut o la </a:t>
            </a:r>
            <a:r>
              <a:rPr lang="es-E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Web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 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29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s-E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Sol·licitud</a:t>
            </a:r>
            <a:r>
              <a:rPr lang="es-ES" sz="2400" u="sng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de registre del DVA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51753" y="1140469"/>
            <a:ext cx="3773447" cy="4987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2025-04-25T14:11:13Z</dcterms:created>
  <dc:creator>Josep Lluis Tejeda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2025-04-25T00:00:00Z</vt:filetime>
  </property>
  <property fmtid="{D5CDD505-2E9C-101B-9397-08002B2CF9AE}" pid="3" name="Creator">
    <vt:lpwstr>Google</vt:lpwstr>
  </property>
  <property fmtid="{D5CDD505-2E9C-101B-9397-08002B2CF9AE}" pid="4" name="LastSaved">
    <vt:filetime>2025-04-25T00:00:00Z</vt:filetime>
  </property>
</Properties>
</file>