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60" r:id="rId4"/>
    <p:sldId id="283" r:id="rId5"/>
    <p:sldId id="306" r:id="rId6"/>
    <p:sldId id="258" r:id="rId7"/>
    <p:sldId id="284" r:id="rId8"/>
    <p:sldId id="259" r:id="rId9"/>
    <p:sldId id="262" r:id="rId10"/>
    <p:sldId id="263" r:id="rId11"/>
    <p:sldId id="264" r:id="rId12"/>
    <p:sldId id="265" r:id="rId13"/>
    <p:sldId id="290" r:id="rId14"/>
    <p:sldId id="303" r:id="rId15"/>
    <p:sldId id="279" r:id="rId16"/>
    <p:sldId id="285" r:id="rId17"/>
    <p:sldId id="266" r:id="rId18"/>
    <p:sldId id="267" r:id="rId19"/>
    <p:sldId id="270" r:id="rId20"/>
    <p:sldId id="280" r:id="rId21"/>
    <p:sldId id="268" r:id="rId22"/>
    <p:sldId id="269" r:id="rId23"/>
    <p:sldId id="299" r:id="rId24"/>
    <p:sldId id="304" r:id="rId25"/>
    <p:sldId id="286" r:id="rId26"/>
    <p:sldId id="271" r:id="rId27"/>
    <p:sldId id="272" r:id="rId28"/>
    <p:sldId id="273" r:id="rId29"/>
    <p:sldId id="274" r:id="rId30"/>
    <p:sldId id="292" r:id="rId31"/>
    <p:sldId id="301" r:id="rId32"/>
    <p:sldId id="298" r:id="rId33"/>
    <p:sldId id="275" r:id="rId34"/>
    <p:sldId id="276" r:id="rId35"/>
    <p:sldId id="277" r:id="rId36"/>
    <p:sldId id="278" r:id="rId37"/>
    <p:sldId id="293" r:id="rId38"/>
    <p:sldId id="288" r:id="rId39"/>
    <p:sldId id="307" r:id="rId40"/>
    <p:sldId id="281" r:id="rId41"/>
    <p:sldId id="282" r:id="rId42"/>
    <p:sldId id="302" r:id="rId43"/>
    <p:sldId id="294" r:id="rId44"/>
    <p:sldId id="289" r:id="rId45"/>
    <p:sldId id="295" r:id="rId46"/>
    <p:sldId id="297" r:id="rId47"/>
    <p:sldId id="296" r:id="rId48"/>
    <p:sldId id="308" r:id="rId49"/>
    <p:sldId id="309" r:id="rId50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ol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ol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a-ES" smtClean="0"/>
              <a:t>Feu clic aquí per editar l'estil</a:t>
            </a:r>
            <a:endParaRPr kumimoji="0" lang="en-US"/>
          </a:p>
        </p:txBody>
      </p:sp>
      <p:sp>
        <p:nvSpPr>
          <p:cNvPr id="17" name="Subtítol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a-ES" smtClean="0"/>
              <a:t>Feu clic aquí per editar l'estil de subtítols del patró.</a:t>
            </a:r>
            <a:endParaRPr kumimoji="0" lang="en-US"/>
          </a:p>
        </p:txBody>
      </p:sp>
      <p:sp>
        <p:nvSpPr>
          <p:cNvPr id="30" name="Contenidor de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D6B32-29DC-4C63-A583-4F211A29DFA6}" type="datetimeFigureOut">
              <a:rPr lang="es-ES" smtClean="0"/>
              <a:pPr/>
              <a:t>18/06/2024</a:t>
            </a:fld>
            <a:endParaRPr lang="es-ES"/>
          </a:p>
        </p:txBody>
      </p:sp>
      <p:sp>
        <p:nvSpPr>
          <p:cNvPr id="19" name="Contenidor de peu de pàgina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7" name="Contenidor de número de diapositiva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0F46D-38BE-460B-8B1A-C9ECDEEE2F44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a-ES" smtClean="0"/>
              <a:t>Feu clic aquí per editar l'estil</a:t>
            </a:r>
            <a:endParaRPr kumimoji="0" lang="en-US"/>
          </a:p>
        </p:txBody>
      </p:sp>
      <p:sp>
        <p:nvSpPr>
          <p:cNvPr id="3" name="Contenidor de text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a-ES" smtClean="0"/>
              <a:t>Feu clic aquí per editar els estils de text</a:t>
            </a:r>
          </a:p>
          <a:p>
            <a:pPr lvl="1" eaLnBrk="1" latinLnBrk="0" hangingPunct="1"/>
            <a:r>
              <a:rPr lang="ca-ES" smtClean="0"/>
              <a:t>Segon nivell</a:t>
            </a:r>
          </a:p>
          <a:p>
            <a:pPr lvl="2" eaLnBrk="1" latinLnBrk="0" hangingPunct="1"/>
            <a:r>
              <a:rPr lang="ca-ES" smtClean="0"/>
              <a:t>Tercer nivell</a:t>
            </a:r>
          </a:p>
          <a:p>
            <a:pPr lvl="3" eaLnBrk="1" latinLnBrk="0" hangingPunct="1"/>
            <a:r>
              <a:rPr lang="ca-ES" smtClean="0"/>
              <a:t>Quart nivell</a:t>
            </a:r>
          </a:p>
          <a:p>
            <a:pPr lvl="4" eaLnBrk="1" latinLnBrk="0" hangingPunct="1"/>
            <a:r>
              <a:rPr lang="ca-ES" smtClean="0"/>
              <a:t>Cinquè nivell</a:t>
            </a:r>
            <a:endParaRPr kumimoji="0" lang="en-U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D6B32-29DC-4C63-A583-4F211A29DFA6}" type="datetimeFigureOut">
              <a:rPr lang="es-ES" smtClean="0"/>
              <a:pPr/>
              <a:t>18/06/2024</a:t>
            </a:fld>
            <a:endParaRPr lang="es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0F46D-38BE-460B-8B1A-C9ECDEEE2F44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a-ES" smtClean="0"/>
              <a:t>Feu clic aquí per editar l'estil</a:t>
            </a:r>
            <a:endParaRPr kumimoji="0" lang="en-US"/>
          </a:p>
        </p:txBody>
      </p:sp>
      <p:sp>
        <p:nvSpPr>
          <p:cNvPr id="3" name="Contenidor de text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a-ES" smtClean="0"/>
              <a:t>Feu clic aquí per editar els estils de text</a:t>
            </a:r>
          </a:p>
          <a:p>
            <a:pPr lvl="1" eaLnBrk="1" latinLnBrk="0" hangingPunct="1"/>
            <a:r>
              <a:rPr lang="ca-ES" smtClean="0"/>
              <a:t>Segon nivell</a:t>
            </a:r>
          </a:p>
          <a:p>
            <a:pPr lvl="2" eaLnBrk="1" latinLnBrk="0" hangingPunct="1"/>
            <a:r>
              <a:rPr lang="ca-ES" smtClean="0"/>
              <a:t>Tercer nivell</a:t>
            </a:r>
          </a:p>
          <a:p>
            <a:pPr lvl="3" eaLnBrk="1" latinLnBrk="0" hangingPunct="1"/>
            <a:r>
              <a:rPr lang="ca-ES" smtClean="0"/>
              <a:t>Quart nivell</a:t>
            </a:r>
          </a:p>
          <a:p>
            <a:pPr lvl="4" eaLnBrk="1" latinLnBrk="0" hangingPunct="1"/>
            <a:r>
              <a:rPr lang="ca-ES" smtClean="0"/>
              <a:t>Cinquè nivell</a:t>
            </a:r>
            <a:endParaRPr kumimoji="0" lang="en-U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D6B32-29DC-4C63-A583-4F211A29DFA6}" type="datetimeFigureOut">
              <a:rPr lang="es-ES" smtClean="0"/>
              <a:pPr/>
              <a:t>18/06/2024</a:t>
            </a:fld>
            <a:endParaRPr lang="es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0F46D-38BE-460B-8B1A-C9ECDEEE2F44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a-ES" smtClean="0"/>
              <a:t>Feu clic aquí per editar l'estil</a:t>
            </a:r>
            <a:endParaRPr kumimoji="0" lang="en-US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a-ES" smtClean="0"/>
              <a:t>Feu clic aquí per editar els estils de text</a:t>
            </a:r>
          </a:p>
          <a:p>
            <a:pPr lvl="1" eaLnBrk="1" latinLnBrk="0" hangingPunct="1"/>
            <a:r>
              <a:rPr lang="ca-ES" smtClean="0"/>
              <a:t>Segon nivell</a:t>
            </a:r>
          </a:p>
          <a:p>
            <a:pPr lvl="2" eaLnBrk="1" latinLnBrk="0" hangingPunct="1"/>
            <a:r>
              <a:rPr lang="ca-ES" smtClean="0"/>
              <a:t>Tercer nivell</a:t>
            </a:r>
          </a:p>
          <a:p>
            <a:pPr lvl="3" eaLnBrk="1" latinLnBrk="0" hangingPunct="1"/>
            <a:r>
              <a:rPr lang="ca-ES" smtClean="0"/>
              <a:t>Quart nivell</a:t>
            </a:r>
          </a:p>
          <a:p>
            <a:pPr lvl="4" eaLnBrk="1" latinLnBrk="0" hangingPunct="1"/>
            <a:r>
              <a:rPr lang="ca-ES" smtClean="0"/>
              <a:t>Cinquè nivell</a:t>
            </a:r>
            <a:endParaRPr kumimoji="0" lang="en-U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D6B32-29DC-4C63-A583-4F211A29DFA6}" type="datetimeFigureOut">
              <a:rPr lang="es-ES" smtClean="0"/>
              <a:pPr/>
              <a:t>18/06/2024</a:t>
            </a:fld>
            <a:endParaRPr lang="es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0F46D-38BE-460B-8B1A-C9ECDEEE2F44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pçalera de la secció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a-ES" smtClean="0"/>
              <a:t>Feu clic aquí per editar l'estil</a:t>
            </a:r>
            <a:endParaRPr kumimoji="0" lang="en-US"/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a-ES" smtClean="0"/>
              <a:t>Feu clic aquí per editar els estils de text</a:t>
            </a:r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D6B32-29DC-4C63-A583-4F211A29DFA6}" type="datetimeFigureOut">
              <a:rPr lang="es-ES" smtClean="0"/>
              <a:pPr/>
              <a:t>18/06/2024</a:t>
            </a:fld>
            <a:endParaRPr lang="es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0F46D-38BE-460B-8B1A-C9ECDEEE2F44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a-ES" smtClean="0"/>
              <a:t>Feu clic aquí per editar l'estil</a:t>
            </a:r>
            <a:endParaRPr kumimoji="0" lang="en-US"/>
          </a:p>
        </p:txBody>
      </p:sp>
      <p:sp>
        <p:nvSpPr>
          <p:cNvPr id="3" name="Contenidor de contingut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a-ES" smtClean="0"/>
              <a:t>Feu clic aquí per editar els estils de text</a:t>
            </a:r>
          </a:p>
          <a:p>
            <a:pPr lvl="1" eaLnBrk="1" latinLnBrk="0" hangingPunct="1"/>
            <a:r>
              <a:rPr lang="ca-ES" smtClean="0"/>
              <a:t>Segon nivell</a:t>
            </a:r>
          </a:p>
          <a:p>
            <a:pPr lvl="2" eaLnBrk="1" latinLnBrk="0" hangingPunct="1"/>
            <a:r>
              <a:rPr lang="ca-ES" smtClean="0"/>
              <a:t>Tercer nivell</a:t>
            </a:r>
          </a:p>
          <a:p>
            <a:pPr lvl="3" eaLnBrk="1" latinLnBrk="0" hangingPunct="1"/>
            <a:r>
              <a:rPr lang="ca-ES" smtClean="0"/>
              <a:t>Quart nivell</a:t>
            </a:r>
          </a:p>
          <a:p>
            <a:pPr lvl="4" eaLnBrk="1" latinLnBrk="0" hangingPunct="1"/>
            <a:r>
              <a:rPr lang="ca-ES" smtClean="0"/>
              <a:t>Cinquè nivell</a:t>
            </a:r>
            <a:endParaRPr kumimoji="0" lang="en-US"/>
          </a:p>
        </p:txBody>
      </p:sp>
      <p:sp>
        <p:nvSpPr>
          <p:cNvPr id="4" name="Contenidor de contingut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a-ES" smtClean="0"/>
              <a:t>Feu clic aquí per editar els estils de text</a:t>
            </a:r>
          </a:p>
          <a:p>
            <a:pPr lvl="1" eaLnBrk="1" latinLnBrk="0" hangingPunct="1"/>
            <a:r>
              <a:rPr lang="ca-ES" smtClean="0"/>
              <a:t>Segon nivell</a:t>
            </a:r>
          </a:p>
          <a:p>
            <a:pPr lvl="2" eaLnBrk="1" latinLnBrk="0" hangingPunct="1"/>
            <a:r>
              <a:rPr lang="ca-ES" smtClean="0"/>
              <a:t>Tercer nivell</a:t>
            </a:r>
          </a:p>
          <a:p>
            <a:pPr lvl="3" eaLnBrk="1" latinLnBrk="0" hangingPunct="1"/>
            <a:r>
              <a:rPr lang="ca-ES" smtClean="0"/>
              <a:t>Quart nivell</a:t>
            </a:r>
          </a:p>
          <a:p>
            <a:pPr lvl="4" eaLnBrk="1" latinLnBrk="0" hangingPunct="1"/>
            <a:r>
              <a:rPr lang="ca-ES" smtClean="0"/>
              <a:t>Cinquè nivell</a:t>
            </a:r>
            <a:endParaRPr kumimoji="0" lang="en-US"/>
          </a:p>
        </p:txBody>
      </p:sp>
      <p:sp>
        <p:nvSpPr>
          <p:cNvPr id="5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D6B32-29DC-4C63-A583-4F211A29DFA6}" type="datetimeFigureOut">
              <a:rPr lang="es-ES" smtClean="0"/>
              <a:pPr/>
              <a:t>18/06/2024</a:t>
            </a:fld>
            <a:endParaRPr lang="es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0F46D-38BE-460B-8B1A-C9ECDEEE2F44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a-ES" smtClean="0"/>
              <a:t>Feu clic aquí per editar l'estil</a:t>
            </a:r>
            <a:endParaRPr kumimoji="0" lang="en-US"/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a-ES" smtClean="0"/>
              <a:t>Feu clic aquí per editar els estils de text</a:t>
            </a:r>
          </a:p>
        </p:txBody>
      </p:sp>
      <p:sp>
        <p:nvSpPr>
          <p:cNvPr id="4" name="Contenidor de text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a-ES" smtClean="0"/>
              <a:t>Feu clic aquí per editar els estils de text</a:t>
            </a:r>
          </a:p>
        </p:txBody>
      </p:sp>
      <p:sp>
        <p:nvSpPr>
          <p:cNvPr id="5" name="Contenidor de contingut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a-ES" smtClean="0"/>
              <a:t>Feu clic aquí per editar els estils de text</a:t>
            </a:r>
          </a:p>
          <a:p>
            <a:pPr lvl="1" eaLnBrk="1" latinLnBrk="0" hangingPunct="1"/>
            <a:r>
              <a:rPr lang="ca-ES" smtClean="0"/>
              <a:t>Segon nivell</a:t>
            </a:r>
          </a:p>
          <a:p>
            <a:pPr lvl="2" eaLnBrk="1" latinLnBrk="0" hangingPunct="1"/>
            <a:r>
              <a:rPr lang="ca-ES" smtClean="0"/>
              <a:t>Tercer nivell</a:t>
            </a:r>
          </a:p>
          <a:p>
            <a:pPr lvl="3" eaLnBrk="1" latinLnBrk="0" hangingPunct="1"/>
            <a:r>
              <a:rPr lang="ca-ES" smtClean="0"/>
              <a:t>Quart nivell</a:t>
            </a:r>
          </a:p>
          <a:p>
            <a:pPr lvl="4" eaLnBrk="1" latinLnBrk="0" hangingPunct="1"/>
            <a:r>
              <a:rPr lang="ca-ES" smtClean="0"/>
              <a:t>Cinquè nivell</a:t>
            </a:r>
            <a:endParaRPr kumimoji="0" lang="en-US"/>
          </a:p>
        </p:txBody>
      </p:sp>
      <p:sp>
        <p:nvSpPr>
          <p:cNvPr id="6" name="Contenidor de contingut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a-ES" smtClean="0"/>
              <a:t>Feu clic aquí per editar els estils de text</a:t>
            </a:r>
          </a:p>
          <a:p>
            <a:pPr lvl="1" eaLnBrk="1" latinLnBrk="0" hangingPunct="1"/>
            <a:r>
              <a:rPr lang="ca-ES" smtClean="0"/>
              <a:t>Segon nivell</a:t>
            </a:r>
          </a:p>
          <a:p>
            <a:pPr lvl="2" eaLnBrk="1" latinLnBrk="0" hangingPunct="1"/>
            <a:r>
              <a:rPr lang="ca-ES" smtClean="0"/>
              <a:t>Tercer nivell</a:t>
            </a:r>
          </a:p>
          <a:p>
            <a:pPr lvl="3" eaLnBrk="1" latinLnBrk="0" hangingPunct="1"/>
            <a:r>
              <a:rPr lang="ca-ES" smtClean="0"/>
              <a:t>Quart nivell</a:t>
            </a:r>
          </a:p>
          <a:p>
            <a:pPr lvl="4" eaLnBrk="1" latinLnBrk="0" hangingPunct="1"/>
            <a:r>
              <a:rPr lang="ca-ES" smtClean="0"/>
              <a:t>Cinquè nivell</a:t>
            </a:r>
            <a:endParaRPr kumimoji="0" lang="en-US"/>
          </a:p>
        </p:txBody>
      </p:sp>
      <p:sp>
        <p:nvSpPr>
          <p:cNvPr id="7" name="Contenidor de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D6B32-29DC-4C63-A583-4F211A29DFA6}" type="datetimeFigureOut">
              <a:rPr lang="es-ES" smtClean="0"/>
              <a:pPr/>
              <a:t>18/06/2024</a:t>
            </a:fld>
            <a:endParaRPr lang="es-ES"/>
          </a:p>
        </p:txBody>
      </p:sp>
      <p:sp>
        <p:nvSpPr>
          <p:cNvPr id="8" name="Contenidor de peu de pà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Conteni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0F46D-38BE-460B-8B1A-C9ECDEEE2F44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a-ES" smtClean="0"/>
              <a:t>Feu clic aquí per editar l'estil</a:t>
            </a:r>
            <a:endParaRPr kumimoji="0" lang="en-US"/>
          </a:p>
        </p:txBody>
      </p:sp>
      <p:sp>
        <p:nvSpPr>
          <p:cNvPr id="3" name="Contenidor de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D6B32-29DC-4C63-A583-4F211A29DFA6}" type="datetimeFigureOut">
              <a:rPr lang="es-ES" smtClean="0"/>
              <a:pPr/>
              <a:t>18/06/2024</a:t>
            </a:fld>
            <a:endParaRPr lang="es-ES"/>
          </a:p>
        </p:txBody>
      </p:sp>
      <p:sp>
        <p:nvSpPr>
          <p:cNvPr id="4" name="Contenidor de peu de pà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Conteni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0F46D-38BE-460B-8B1A-C9ECDEEE2F44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D6B32-29DC-4C63-A583-4F211A29DFA6}" type="datetimeFigureOut">
              <a:rPr lang="es-ES" smtClean="0"/>
              <a:pPr/>
              <a:t>18/06/2024</a:t>
            </a:fld>
            <a:endParaRPr lang="es-ES"/>
          </a:p>
        </p:txBody>
      </p:sp>
      <p:sp>
        <p:nvSpPr>
          <p:cNvPr id="3" name="Contenidor de peu de pà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0F46D-38BE-460B-8B1A-C9ECDEEE2F44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a-ES" smtClean="0"/>
              <a:t>Feu clic aquí per editar l'estil</a:t>
            </a:r>
            <a:endParaRPr kumimoji="0" lang="en-US"/>
          </a:p>
        </p:txBody>
      </p:sp>
      <p:sp>
        <p:nvSpPr>
          <p:cNvPr id="3" name="Contenidor de text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a-ES" smtClean="0"/>
              <a:t>Feu clic aquí per editar els estils de text</a:t>
            </a:r>
          </a:p>
        </p:txBody>
      </p:sp>
      <p:sp>
        <p:nvSpPr>
          <p:cNvPr id="4" name="Contenidor de contingut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a-ES" smtClean="0"/>
              <a:t>Feu clic aquí per editar els estils de text</a:t>
            </a:r>
          </a:p>
          <a:p>
            <a:pPr lvl="1" eaLnBrk="1" latinLnBrk="0" hangingPunct="1"/>
            <a:r>
              <a:rPr lang="ca-ES" smtClean="0"/>
              <a:t>Segon nivell</a:t>
            </a:r>
          </a:p>
          <a:p>
            <a:pPr lvl="2" eaLnBrk="1" latinLnBrk="0" hangingPunct="1"/>
            <a:r>
              <a:rPr lang="ca-ES" smtClean="0"/>
              <a:t>Tercer nivell</a:t>
            </a:r>
          </a:p>
          <a:p>
            <a:pPr lvl="3" eaLnBrk="1" latinLnBrk="0" hangingPunct="1"/>
            <a:r>
              <a:rPr lang="ca-ES" smtClean="0"/>
              <a:t>Quart nivell</a:t>
            </a:r>
          </a:p>
          <a:p>
            <a:pPr lvl="4" eaLnBrk="1" latinLnBrk="0" hangingPunct="1"/>
            <a:r>
              <a:rPr lang="ca-ES" smtClean="0"/>
              <a:t>Cinquè nivell</a:t>
            </a:r>
            <a:endParaRPr kumimoji="0" lang="en-US"/>
          </a:p>
        </p:txBody>
      </p:sp>
      <p:sp>
        <p:nvSpPr>
          <p:cNvPr id="5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D6B32-29DC-4C63-A583-4F211A29DFA6}" type="datetimeFigureOut">
              <a:rPr lang="es-ES" smtClean="0"/>
              <a:pPr/>
              <a:t>18/06/2024</a:t>
            </a:fld>
            <a:endParaRPr lang="es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0F46D-38BE-460B-8B1A-C9ECDEEE2F44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de cantonada lateral rodona i retallada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le rect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a-ES" smtClean="0"/>
              <a:t>Feu clic aquí per editar l'estil</a:t>
            </a:r>
            <a:endParaRPr kumimoji="0" lang="en-US"/>
          </a:p>
        </p:txBody>
      </p:sp>
      <p:sp>
        <p:nvSpPr>
          <p:cNvPr id="4" name="Contenidor de text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a-ES" smtClean="0"/>
              <a:t>Feu clic aquí per editar els estils de text</a:t>
            </a:r>
          </a:p>
        </p:txBody>
      </p:sp>
      <p:sp>
        <p:nvSpPr>
          <p:cNvPr id="5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D6B32-29DC-4C63-A583-4F211A29DFA6}" type="datetimeFigureOut">
              <a:rPr lang="es-ES" smtClean="0"/>
              <a:pPr/>
              <a:t>18/06/2024</a:t>
            </a:fld>
            <a:endParaRPr lang="es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790F46D-38BE-460B-8B1A-C9ECDEEE2F44}" type="slidenum">
              <a:rPr lang="es-ES" smtClean="0"/>
              <a:pPr/>
              <a:t>‹#›</a:t>
            </a:fld>
            <a:endParaRPr lang="es-ES"/>
          </a:p>
        </p:txBody>
      </p:sp>
      <p:sp>
        <p:nvSpPr>
          <p:cNvPr id="3" name="Contenidor d'imatge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a-ES" smtClean="0"/>
              <a:t>Feu clic a la icona per afegir una imatge</a:t>
            </a:r>
            <a:endParaRPr kumimoji="0" lang="en-US" dirty="0"/>
          </a:p>
        </p:txBody>
      </p:sp>
      <p:sp>
        <p:nvSpPr>
          <p:cNvPr id="10" name="Forma lliu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a lliu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a lliu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a lliu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Contenidor de títol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a-ES" smtClean="0"/>
              <a:t>Feu clic aquí per editar l'estil</a:t>
            </a:r>
            <a:endParaRPr kumimoji="0" lang="en-US"/>
          </a:p>
        </p:txBody>
      </p:sp>
      <p:sp>
        <p:nvSpPr>
          <p:cNvPr id="30" name="Contenidor de text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a-ES" smtClean="0"/>
              <a:t>Feu clic aquí per editar els estils de text</a:t>
            </a:r>
          </a:p>
          <a:p>
            <a:pPr lvl="1" eaLnBrk="1" latinLnBrk="0" hangingPunct="1"/>
            <a:r>
              <a:rPr kumimoji="0" lang="ca-ES" smtClean="0"/>
              <a:t>Segon nivell</a:t>
            </a:r>
          </a:p>
          <a:p>
            <a:pPr lvl="2" eaLnBrk="1" latinLnBrk="0" hangingPunct="1"/>
            <a:r>
              <a:rPr kumimoji="0" lang="ca-ES" smtClean="0"/>
              <a:t>Tercer nivell</a:t>
            </a:r>
          </a:p>
          <a:p>
            <a:pPr lvl="3" eaLnBrk="1" latinLnBrk="0" hangingPunct="1"/>
            <a:r>
              <a:rPr kumimoji="0" lang="ca-ES" smtClean="0"/>
              <a:t>Quart nivell</a:t>
            </a:r>
          </a:p>
          <a:p>
            <a:pPr lvl="4" eaLnBrk="1" latinLnBrk="0" hangingPunct="1"/>
            <a:r>
              <a:rPr kumimoji="0" lang="ca-ES" smtClean="0"/>
              <a:t>Cinquè nivell</a:t>
            </a:r>
            <a:endParaRPr kumimoji="0" lang="en-US"/>
          </a:p>
        </p:txBody>
      </p:sp>
      <p:sp>
        <p:nvSpPr>
          <p:cNvPr id="10" name="Contenidor de data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5ED6B32-29DC-4C63-A583-4F211A29DFA6}" type="datetimeFigureOut">
              <a:rPr lang="es-ES" smtClean="0"/>
              <a:pPr/>
              <a:t>18/06/2024</a:t>
            </a:fld>
            <a:endParaRPr lang="es-ES"/>
          </a:p>
        </p:txBody>
      </p:sp>
      <p:sp>
        <p:nvSpPr>
          <p:cNvPr id="22" name="Contenidor de peu de pàgina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18" name="Contenidor de número de diapositiva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790F46D-38BE-460B-8B1A-C9ECDEEE2F44}" type="slidenum">
              <a:rPr lang="es-ES" smtClean="0"/>
              <a:pPr/>
              <a:t>‹#›</a:t>
            </a:fld>
            <a:endParaRPr lang="es-ES"/>
          </a:p>
        </p:txBody>
      </p:sp>
      <p:grpSp>
        <p:nvGrpSpPr>
          <p:cNvPr id="2" name="Agrupa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a lliu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a lliu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ctrTitle"/>
          </p:nvPr>
        </p:nvSpPr>
        <p:spPr>
          <a:xfrm>
            <a:off x="539552" y="1268760"/>
            <a:ext cx="7851648" cy="1828800"/>
          </a:xfrm>
        </p:spPr>
        <p:txBody>
          <a:bodyPr/>
          <a:lstStyle/>
          <a:p>
            <a:r>
              <a:rPr lang="ca-ES" dirty="0" smtClean="0"/>
              <a:t>Una aproximació a la música de jazz</a:t>
            </a:r>
            <a:endParaRPr lang="es-ES" dirty="0"/>
          </a:p>
        </p:txBody>
      </p:sp>
      <p:sp>
        <p:nvSpPr>
          <p:cNvPr id="3" name="Subtítol 2"/>
          <p:cNvSpPr>
            <a:spLocks noGrp="1"/>
          </p:cNvSpPr>
          <p:nvPr>
            <p:ph type="subTitle" idx="1"/>
          </p:nvPr>
        </p:nvSpPr>
        <p:spPr>
          <a:xfrm>
            <a:off x="539552" y="4005064"/>
            <a:ext cx="7854696" cy="1752600"/>
          </a:xfrm>
        </p:spPr>
        <p:txBody>
          <a:bodyPr/>
          <a:lstStyle/>
          <a:p>
            <a:r>
              <a:rPr lang="ca-ES" dirty="0" smtClean="0"/>
              <a:t>Oriol Busquets</a:t>
            </a:r>
          </a:p>
          <a:p>
            <a:r>
              <a:rPr lang="ca-ES" dirty="0" smtClean="0"/>
              <a:t>Barcelona, 19 de juny de 2024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a-ES" dirty="0" smtClean="0">
                <a:latin typeface="Arial" pitchFamily="34" charset="0"/>
                <a:cs typeface="Arial" pitchFamily="34" charset="0"/>
              </a:rPr>
              <a:t>Delimitant el concepte de jazz 2</a:t>
            </a:r>
            <a:endParaRPr lang="es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endParaRPr lang="ca-ES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ca-ES" dirty="0" smtClean="0">
                <a:latin typeface="Arial" pitchFamily="34" charset="0"/>
                <a:cs typeface="Arial" pitchFamily="34" charset="0"/>
              </a:rPr>
              <a:t>Característiques de la 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música africana 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que es detecten en el jazz:</a:t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r>
              <a:rPr lang="ca-ES" dirty="0" smtClean="0">
                <a:latin typeface="Arial" pitchFamily="34" charset="0"/>
                <a:cs typeface="Arial" pitchFamily="34" charset="0"/>
              </a:rPr>
              <a:t>Gran importància del 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ritme.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/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r>
              <a:rPr lang="ca-ES" dirty="0" smtClean="0">
                <a:latin typeface="Arial" pitchFamily="34" charset="0"/>
                <a:cs typeface="Arial" pitchFamily="34" charset="0"/>
              </a:rPr>
              <a:t>Forma responsorial (“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call and </a:t>
            </a:r>
            <a:r>
              <a:rPr lang="ca-ES" b="1" dirty="0" err="1" smtClean="0">
                <a:latin typeface="Arial" pitchFamily="34" charset="0"/>
                <a:cs typeface="Arial" pitchFamily="34" charset="0"/>
              </a:rPr>
              <a:t>respone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”).</a:t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r>
              <a:rPr lang="ca-ES" dirty="0" smtClean="0">
                <a:latin typeface="Arial" pitchFamily="34" charset="0"/>
                <a:cs typeface="Arial" pitchFamily="34" charset="0"/>
              </a:rPr>
              <a:t>Estreta relació entre 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música i dansa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.</a:t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endParaRPr lang="ca-ES" dirty="0" smtClean="0">
              <a:latin typeface="Arial" pitchFamily="34" charset="0"/>
              <a:cs typeface="Arial" pitchFamily="34" charset="0"/>
            </a:endParaRPr>
          </a:p>
          <a:p>
            <a:r>
              <a:rPr lang="ca-ES" dirty="0" smtClean="0">
                <a:latin typeface="Arial" pitchFamily="34" charset="0"/>
                <a:cs typeface="Arial" pitchFamily="34" charset="0"/>
              </a:rPr>
              <a:t>Es pot considerar </a:t>
            </a:r>
            <a:r>
              <a:rPr lang="ca-ES" b="1" dirty="0" err="1" smtClean="0">
                <a:latin typeface="Arial" pitchFamily="34" charset="0"/>
                <a:cs typeface="Arial" pitchFamily="34" charset="0"/>
              </a:rPr>
              <a:t>l’swing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com a element característic del jazz (no es reforça el fraseig en els temps principals del compàs, sinó més aviat al seu entorn).</a:t>
            </a:r>
            <a:r>
              <a:rPr lang="ca-ES" dirty="0" smtClean="0"/>
              <a:t/>
            </a:r>
            <a:br>
              <a:rPr lang="ca-ES" dirty="0" smtClean="0"/>
            </a:br>
            <a:endParaRPr lang="es-ES" dirty="0" smtClean="0"/>
          </a:p>
          <a:p>
            <a:pPr lvl="0"/>
            <a:endParaRPr lang="es-E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a-ES" dirty="0" smtClean="0">
                <a:latin typeface="Arial" pitchFamily="34" charset="0"/>
                <a:cs typeface="Arial" pitchFamily="34" charset="0"/>
              </a:rPr>
              <a:t>Delimitant el concepte de jazz 3</a:t>
            </a:r>
            <a:endParaRPr lang="es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ca-ES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ca-ES" dirty="0" smtClean="0">
                <a:latin typeface="Arial" pitchFamily="34" charset="0"/>
                <a:cs typeface="Arial" pitchFamily="34" charset="0"/>
              </a:rPr>
              <a:t>Tendència a accentuar els dos temps que, en general, es consideren febles en els compassos de quatre temps. 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Accentuar el segon i el quart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, enlloc del primer i el tercer (exemple de “</a:t>
            </a:r>
            <a:r>
              <a:rPr lang="ca-ES" i="1" dirty="0" smtClean="0">
                <a:latin typeface="Arial" pitchFamily="34" charset="0"/>
                <a:cs typeface="Arial" pitchFamily="34" charset="0"/>
              </a:rPr>
              <a:t>Oh </a:t>
            </a:r>
            <a:r>
              <a:rPr lang="ca-ES" i="1" dirty="0" err="1" smtClean="0">
                <a:latin typeface="Arial" pitchFamily="34" charset="0"/>
                <a:cs typeface="Arial" pitchFamily="34" charset="0"/>
              </a:rPr>
              <a:t>When</a:t>
            </a:r>
            <a:r>
              <a:rPr lang="ca-ES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a-ES" i="1" dirty="0" err="1" smtClean="0">
                <a:latin typeface="Arial" pitchFamily="34" charset="0"/>
                <a:cs typeface="Arial" pitchFamily="34" charset="0"/>
              </a:rPr>
              <a:t>the</a:t>
            </a:r>
            <a:r>
              <a:rPr lang="ca-ES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a-ES" i="1" dirty="0" err="1" smtClean="0">
                <a:latin typeface="Arial" pitchFamily="34" charset="0"/>
                <a:cs typeface="Arial" pitchFamily="34" charset="0"/>
              </a:rPr>
              <a:t>saints</a:t>
            </a:r>
            <a:r>
              <a:rPr lang="ca-ES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a-ES" i="1" dirty="0" err="1" smtClean="0">
                <a:latin typeface="Arial" pitchFamily="34" charset="0"/>
                <a:cs typeface="Arial" pitchFamily="34" charset="0"/>
              </a:rPr>
              <a:t>go</a:t>
            </a:r>
            <a:r>
              <a:rPr lang="ca-ES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a-ES" i="1" dirty="0" err="1" smtClean="0">
                <a:latin typeface="Arial" pitchFamily="34" charset="0"/>
                <a:cs typeface="Arial" pitchFamily="34" charset="0"/>
              </a:rPr>
              <a:t>marchin</a:t>
            </a:r>
            <a:r>
              <a:rPr lang="ca-ES" i="1" dirty="0" smtClean="0">
                <a:latin typeface="Arial" pitchFamily="34" charset="0"/>
                <a:cs typeface="Arial" pitchFamily="34" charset="0"/>
              </a:rPr>
              <a:t>’ in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”).</a:t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endParaRPr lang="ca-ES" dirty="0" smtClean="0">
              <a:latin typeface="Arial" pitchFamily="34" charset="0"/>
              <a:cs typeface="Arial" pitchFamily="34" charset="0"/>
            </a:endParaRPr>
          </a:p>
          <a:p>
            <a:r>
              <a:rPr lang="ca-ES" dirty="0" smtClean="0">
                <a:latin typeface="Arial" pitchFamily="34" charset="0"/>
                <a:cs typeface="Arial" pitchFamily="34" charset="0"/>
              </a:rPr>
              <a:t>Els </a:t>
            </a:r>
            <a:r>
              <a:rPr lang="ca-ES" b="1" i="1" dirty="0" smtClean="0">
                <a:latin typeface="Arial" pitchFamily="34" charset="0"/>
                <a:cs typeface="Arial" pitchFamily="34" charset="0"/>
              </a:rPr>
              <a:t>break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que aniran evolucionant cap als </a:t>
            </a:r>
            <a:r>
              <a:rPr lang="ca-ES" i="1" dirty="0" smtClean="0">
                <a:latin typeface="Arial" pitchFamily="34" charset="0"/>
                <a:cs typeface="Arial" pitchFamily="34" charset="0"/>
              </a:rPr>
              <a:t>solos 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d’un instrument.</a:t>
            </a:r>
            <a:endParaRPr lang="es-ES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a-ES" dirty="0" smtClean="0">
                <a:latin typeface="Arial" pitchFamily="34" charset="0"/>
                <a:cs typeface="Arial" pitchFamily="34" charset="0"/>
              </a:rPr>
              <a:t>Delimitant el concepte de jazz 4</a:t>
            </a:r>
            <a:endParaRPr lang="es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ca-ES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ca-ES" dirty="0" smtClean="0">
                <a:latin typeface="Arial" pitchFamily="34" charset="0"/>
                <a:cs typeface="Arial" pitchFamily="34" charset="0"/>
              </a:rPr>
              <a:t>La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 improvisació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és un element imprescindible en el jazz. Importància de la individualitat per sobre del col·lectiu en les execucions musicals. </a:t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r>
              <a:rPr lang="ca-ES" dirty="0" smtClean="0">
                <a:latin typeface="Arial" pitchFamily="34" charset="0"/>
                <a:cs typeface="Arial" pitchFamily="34" charset="0"/>
              </a:rPr>
              <a:t/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endParaRPr lang="ca-ES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ca-ES" dirty="0" smtClean="0">
                <a:latin typeface="Arial" pitchFamily="34" charset="0"/>
                <a:cs typeface="Arial" pitchFamily="34" charset="0"/>
              </a:rPr>
              <a:t>El jazz no s’hagués difós sense 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enregistraments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. En jazz, el que és important és la interpretació, no la partitura.</a:t>
            </a:r>
            <a:r>
              <a:rPr lang="ca-ES" dirty="0" smtClean="0"/>
              <a:t/>
            </a:r>
            <a:br>
              <a:rPr lang="ca-ES" dirty="0" smtClean="0"/>
            </a:br>
            <a:endParaRPr lang="es-E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Audició 1</a:t>
            </a:r>
            <a:endParaRPr lang="es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a-ES" sz="2400" dirty="0" smtClean="0">
              <a:latin typeface="Arial" pitchFamily="34" charset="0"/>
              <a:cs typeface="Arial" pitchFamily="34" charset="0"/>
            </a:endParaRPr>
          </a:p>
          <a:p>
            <a:endParaRPr lang="ca-ES" sz="2400" dirty="0" smtClean="0">
              <a:latin typeface="Arial" pitchFamily="34" charset="0"/>
              <a:cs typeface="Arial" pitchFamily="34" charset="0"/>
            </a:endParaRPr>
          </a:p>
          <a:p>
            <a:endParaRPr lang="ca-E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ca-ES" sz="2800" dirty="0" smtClean="0">
                <a:latin typeface="Arial" pitchFamily="34" charset="0"/>
                <a:cs typeface="Arial" pitchFamily="34" charset="0"/>
              </a:rPr>
              <a:t>A_1. Scott 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Joplin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ca-ES" sz="2800" i="1" dirty="0" err="1" smtClean="0">
                <a:latin typeface="Arial" pitchFamily="34" charset="0"/>
                <a:cs typeface="Arial" pitchFamily="34" charset="0"/>
              </a:rPr>
              <a:t>Mapple</a:t>
            </a:r>
            <a:r>
              <a:rPr lang="ca-E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a-ES" sz="2800" i="1" dirty="0" err="1" smtClean="0">
                <a:latin typeface="Arial" pitchFamily="34" charset="0"/>
                <a:cs typeface="Arial" pitchFamily="34" charset="0"/>
              </a:rPr>
              <a:t>Leaf</a:t>
            </a:r>
            <a:r>
              <a:rPr lang="ca-E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a-ES" sz="2800" i="1" dirty="0" err="1" smtClean="0">
                <a:latin typeface="Arial" pitchFamily="34" charset="0"/>
                <a:cs typeface="Arial" pitchFamily="34" charset="0"/>
              </a:rPr>
              <a:t>Rag</a:t>
            </a:r>
            <a:r>
              <a:rPr lang="ca-E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S.Joplin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). 3’07. Scott 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Joplin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 (piano roll). Piano V1 T6. 06/1916</a:t>
            </a:r>
            <a:r>
              <a:rPr lang="ca-ES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ca-ES" sz="2400" dirty="0" smtClean="0">
                <a:latin typeface="Arial" pitchFamily="34" charset="0"/>
                <a:cs typeface="Arial" pitchFamily="34" charset="0"/>
              </a:rPr>
            </a:br>
            <a:endParaRPr lang="ca-ES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ca-ES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ca-ES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ca-ES" sz="2400" dirty="0" smtClean="0">
                <a:latin typeface="Arial" pitchFamily="34" charset="0"/>
                <a:cs typeface="Arial" pitchFamily="34" charset="0"/>
              </a:rPr>
            </a:br>
            <a:endParaRPr lang="ca-ES" sz="2400" dirty="0" smtClean="0">
              <a:latin typeface="Arial" pitchFamily="34" charset="0"/>
              <a:cs typeface="Arial" pitchFamily="34" charset="0"/>
            </a:endParaRPr>
          </a:p>
          <a:p>
            <a:endParaRPr lang="es-ES" sz="2400" dirty="0" smtClean="0">
              <a:latin typeface="Arial" pitchFamily="34" charset="0"/>
              <a:cs typeface="Arial" pitchFamily="34" charset="0"/>
            </a:endParaRPr>
          </a:p>
          <a:p>
            <a:endParaRPr lang="es-ES" dirty="0" smtClean="0">
              <a:latin typeface="Arial" pitchFamily="34" charset="0"/>
              <a:cs typeface="Arial" pitchFamily="34" charset="0"/>
            </a:endParaRP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Audició 2</a:t>
            </a:r>
            <a:endParaRPr lang="es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a-ES" sz="2800" dirty="0" smtClean="0">
              <a:latin typeface="Arial" pitchFamily="34" charset="0"/>
              <a:cs typeface="Arial" pitchFamily="34" charset="0"/>
            </a:endParaRPr>
          </a:p>
          <a:p>
            <a:endParaRPr lang="ca-ES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ca-ES" sz="2800" dirty="0" smtClean="0">
                <a:latin typeface="Arial" pitchFamily="34" charset="0"/>
                <a:cs typeface="Arial" pitchFamily="34" charset="0"/>
              </a:rPr>
              <a:t>A_2. 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Jelly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 Roll 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Morton’s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 Red Hot Peppers. </a:t>
            </a:r>
            <a:r>
              <a:rPr lang="ca-ES" sz="2800" i="1" dirty="0" smtClean="0">
                <a:latin typeface="Arial" pitchFamily="34" charset="0"/>
                <a:cs typeface="Arial" pitchFamily="34" charset="0"/>
              </a:rPr>
              <a:t>Black </a:t>
            </a:r>
            <a:r>
              <a:rPr lang="ca-ES" sz="2800" i="1" dirty="0" err="1" smtClean="0">
                <a:latin typeface="Arial" pitchFamily="34" charset="0"/>
                <a:cs typeface="Arial" pitchFamily="34" charset="0"/>
              </a:rPr>
              <a:t>Bottom</a:t>
            </a:r>
            <a:r>
              <a:rPr lang="ca-E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a-ES" sz="2800" i="1" dirty="0" err="1" smtClean="0">
                <a:latin typeface="Arial" pitchFamily="34" charset="0"/>
                <a:cs typeface="Arial" pitchFamily="34" charset="0"/>
              </a:rPr>
              <a:t>Stomp</a:t>
            </a:r>
            <a:r>
              <a:rPr lang="ca-E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Jelly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 Roll 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Morton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). 3’06. 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Jelly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 Roll 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Morton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 (p), George 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Mitchell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ct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), 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Kid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Ory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tb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), 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Omer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Simeon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 (cl), Johnny 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St.Cyr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bj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), John Lindsay (b), 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Andrew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Hilaire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dms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).V2 T8. 15/09/1926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3300976"/>
          </a:xfrm>
        </p:spPr>
        <p:txBody>
          <a:bodyPr/>
          <a:lstStyle/>
          <a:p>
            <a:r>
              <a:rPr lang="ca-ES" dirty="0" smtClean="0"/>
              <a:t>Extensió geogràfica del jazz</a:t>
            </a:r>
            <a:endParaRPr lang="es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457200" y="5949280"/>
            <a:ext cx="8229600" cy="375320"/>
          </a:xfrm>
        </p:spPr>
        <p:txBody>
          <a:bodyPr>
            <a:normAutofit fontScale="85000" lnSpcReduction="20000"/>
          </a:bodyPr>
          <a:lstStyle/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0616"/>
          </a:xfrm>
        </p:spPr>
        <p:txBody>
          <a:bodyPr>
            <a:normAutofit fontScale="90000"/>
          </a:bodyPr>
          <a:lstStyle/>
          <a:p>
            <a:endParaRPr lang="es-ES" dirty="0"/>
          </a:p>
        </p:txBody>
      </p:sp>
      <p:pic>
        <p:nvPicPr>
          <p:cNvPr id="3074" name="Picture 2" descr="C:\Users\Oriol\Desktop\Escrits i treballs propis\El jazz\imatges\mapa jazz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1196752"/>
            <a:ext cx="4402027" cy="53881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008112"/>
          </a:xfrm>
        </p:spPr>
        <p:txBody>
          <a:bodyPr>
            <a:normAutofit fontScale="90000"/>
          </a:bodyPr>
          <a:lstStyle/>
          <a:p>
            <a:r>
              <a:rPr lang="ca-ES" sz="4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ca-ES" sz="4000" dirty="0" smtClean="0">
                <a:latin typeface="Arial" pitchFamily="34" charset="0"/>
                <a:cs typeface="Arial" pitchFamily="34" charset="0"/>
              </a:rPr>
            </a:br>
            <a:r>
              <a:rPr lang="ca-ES" sz="4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ca-ES" sz="4000" dirty="0" smtClean="0">
                <a:latin typeface="Arial" pitchFamily="34" charset="0"/>
                <a:cs typeface="Arial" pitchFamily="34" charset="0"/>
              </a:rPr>
            </a:br>
            <a:r>
              <a:rPr lang="ca-ES" sz="4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ca-ES" sz="4000" dirty="0" smtClean="0">
                <a:latin typeface="Arial" pitchFamily="34" charset="0"/>
                <a:cs typeface="Arial" pitchFamily="34" charset="0"/>
              </a:rPr>
            </a:br>
            <a:r>
              <a:rPr lang="ca-ES" sz="4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ca-ES" sz="4000" dirty="0" smtClean="0">
                <a:latin typeface="Arial" pitchFamily="34" charset="0"/>
                <a:cs typeface="Arial" pitchFamily="34" charset="0"/>
              </a:rPr>
            </a:br>
            <a:r>
              <a:rPr lang="ca-ES" sz="4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ca-ES" sz="4000" dirty="0" smtClean="0">
                <a:latin typeface="Arial" pitchFamily="34" charset="0"/>
                <a:cs typeface="Arial" pitchFamily="34" charset="0"/>
              </a:rPr>
            </a:br>
            <a:r>
              <a:rPr lang="ca-ES" sz="4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ca-ES" sz="4000" dirty="0" smtClean="0">
                <a:latin typeface="Arial" pitchFamily="34" charset="0"/>
                <a:cs typeface="Arial" pitchFamily="34" charset="0"/>
              </a:rPr>
            </a:br>
            <a:r>
              <a:rPr lang="ca-ES" sz="4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ca-ES" sz="4000" dirty="0" smtClean="0">
                <a:latin typeface="Arial" pitchFamily="34" charset="0"/>
                <a:cs typeface="Arial" pitchFamily="34" charset="0"/>
              </a:rPr>
            </a:br>
            <a:r>
              <a:rPr lang="es-ES" sz="4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4000" dirty="0" smtClean="0">
                <a:latin typeface="Arial" pitchFamily="34" charset="0"/>
                <a:cs typeface="Arial" pitchFamily="34" charset="0"/>
              </a:rPr>
            </a:br>
            <a:r>
              <a:rPr lang="ca-ES" sz="4000" dirty="0" smtClean="0">
                <a:latin typeface="Arial" pitchFamily="34" charset="0"/>
                <a:cs typeface="Arial" pitchFamily="34" charset="0"/>
              </a:rPr>
              <a:t>Migració de Nova Orleans a Chicago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457200" y="2492896"/>
            <a:ext cx="8229600" cy="3831704"/>
          </a:xfrm>
        </p:spPr>
        <p:txBody>
          <a:bodyPr>
            <a:normAutofit lnSpcReduction="10000"/>
          </a:bodyPr>
          <a:lstStyle/>
          <a:p>
            <a:r>
              <a:rPr lang="ca-ES" dirty="0" smtClean="0">
                <a:latin typeface="Arial" pitchFamily="34" charset="0"/>
                <a:cs typeface="Arial" pitchFamily="34" charset="0"/>
              </a:rPr>
              <a:t>Es produeix als anys vint del segle XX</a:t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endParaRPr lang="ca-ES" dirty="0" smtClean="0">
              <a:latin typeface="Arial" pitchFamily="34" charset="0"/>
              <a:cs typeface="Arial" pitchFamily="34" charset="0"/>
            </a:endParaRPr>
          </a:p>
          <a:p>
            <a:r>
              <a:rPr lang="ca-ES" dirty="0" smtClean="0">
                <a:latin typeface="Arial" pitchFamily="34" charset="0"/>
                <a:cs typeface="Arial" pitchFamily="34" charset="0"/>
              </a:rPr>
              <a:t>Causes:</a:t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r>
              <a:rPr lang="ca-ES" dirty="0" smtClean="0">
                <a:latin typeface="Arial" pitchFamily="34" charset="0"/>
                <a:cs typeface="Arial" pitchFamily="34" charset="0"/>
              </a:rPr>
              <a:t/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r>
              <a:rPr lang="ca-ES" dirty="0" smtClean="0">
                <a:latin typeface="Arial" pitchFamily="34" charset="0"/>
                <a:cs typeface="Arial" pitchFamily="34" charset="0"/>
              </a:rPr>
              <a:t>- Clausura del barri de </a:t>
            </a:r>
            <a:r>
              <a:rPr lang="ca-ES" b="1" dirty="0" err="1" smtClean="0">
                <a:latin typeface="Arial" pitchFamily="34" charset="0"/>
                <a:cs typeface="Arial" pitchFamily="34" charset="0"/>
              </a:rPr>
              <a:t>Storyville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(1917).</a:t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r>
              <a:rPr lang="ca-ES" dirty="0" smtClean="0">
                <a:latin typeface="Arial" pitchFamily="34" charset="0"/>
                <a:cs typeface="Arial" pitchFamily="34" charset="0"/>
              </a:rPr>
              <a:t/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r>
              <a:rPr lang="ca-ES" dirty="0" smtClean="0">
                <a:latin typeface="Arial" pitchFamily="34" charset="0"/>
                <a:cs typeface="Arial" pitchFamily="34" charset="0"/>
              </a:rPr>
              <a:t>- Industrialització de Chicago. 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Indústria fonogràfica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.</a:t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r>
              <a:rPr lang="ca-ES" dirty="0" smtClean="0">
                <a:latin typeface="Arial" pitchFamily="34" charset="0"/>
                <a:cs typeface="Arial" pitchFamily="34" charset="0"/>
              </a:rPr>
              <a:t/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r>
              <a:rPr lang="ca-ES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Llei seca 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(de 1920 a 1923).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3600" dirty="0" smtClean="0">
                <a:latin typeface="Arial" pitchFamily="34" charset="0"/>
                <a:cs typeface="Arial" pitchFamily="34" charset="0"/>
              </a:rPr>
            </a:br>
            <a:r>
              <a:rPr lang="ca-ES" sz="3600" dirty="0" smtClean="0">
                <a:latin typeface="Arial" pitchFamily="34" charset="0"/>
                <a:cs typeface="Arial" pitchFamily="34" charset="0"/>
              </a:rPr>
              <a:t>Migració de Chicago a Nova York</a:t>
            </a:r>
            <a:endParaRPr lang="es-ES" sz="3600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a-ES" dirty="0" smtClean="0">
              <a:latin typeface="Arial" pitchFamily="34" charset="0"/>
              <a:cs typeface="Arial" pitchFamily="34" charset="0"/>
            </a:endParaRPr>
          </a:p>
          <a:p>
            <a:r>
              <a:rPr lang="ca-ES" dirty="0" smtClean="0">
                <a:latin typeface="Arial" pitchFamily="34" charset="0"/>
                <a:cs typeface="Arial" pitchFamily="34" charset="0"/>
              </a:rPr>
              <a:t>Es produeix als anys trenta del segle XX</a:t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endParaRPr lang="ca-ES" dirty="0" smtClean="0">
              <a:latin typeface="Arial" pitchFamily="34" charset="0"/>
              <a:cs typeface="Arial" pitchFamily="34" charset="0"/>
            </a:endParaRPr>
          </a:p>
          <a:p>
            <a:r>
              <a:rPr lang="ca-ES" dirty="0" smtClean="0">
                <a:latin typeface="Arial" pitchFamily="34" charset="0"/>
                <a:cs typeface="Arial" pitchFamily="34" charset="0"/>
              </a:rPr>
              <a:t>Causes:</a:t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r>
              <a:rPr lang="ca-ES" dirty="0" smtClean="0">
                <a:latin typeface="Arial" pitchFamily="34" charset="0"/>
                <a:cs typeface="Arial" pitchFamily="34" charset="0"/>
              </a:rPr>
              <a:t/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r>
              <a:rPr lang="ca-ES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Eleccions municipals 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del 1929, a Chicago.</a:t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r>
              <a:rPr lang="ca-ES" dirty="0" smtClean="0">
                <a:latin typeface="Arial" pitchFamily="34" charset="0"/>
                <a:cs typeface="Arial" pitchFamily="34" charset="0"/>
              </a:rPr>
              <a:t/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r>
              <a:rPr lang="ca-ES" dirty="0" smtClean="0">
                <a:latin typeface="Arial" pitchFamily="34" charset="0"/>
                <a:cs typeface="Arial" pitchFamily="34" charset="0"/>
              </a:rPr>
              <a:t>- Impacte de la 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difusió radiofònica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.</a:t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r>
              <a:rPr lang="ca-ES" dirty="0" smtClean="0">
                <a:latin typeface="Arial" pitchFamily="34" charset="0"/>
                <a:cs typeface="Arial" pitchFamily="34" charset="0"/>
              </a:rPr>
              <a:t/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r>
              <a:rPr lang="ca-ES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Nova York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: pol d’atracció cultural.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457200" y="2060848"/>
            <a:ext cx="8229600" cy="1872208"/>
          </a:xfrm>
        </p:spPr>
        <p:txBody>
          <a:bodyPr/>
          <a:lstStyle/>
          <a:p>
            <a:r>
              <a:rPr lang="ca-ES" dirty="0" smtClean="0">
                <a:latin typeface="Arial" pitchFamily="34" charset="0"/>
                <a:cs typeface="Arial" pitchFamily="34" charset="0"/>
              </a:rPr>
              <a:t>Evolució musical del jazz</a:t>
            </a:r>
            <a:endParaRPr lang="es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457200" y="6021288"/>
            <a:ext cx="8229600" cy="303312"/>
          </a:xfrm>
        </p:spPr>
        <p:txBody>
          <a:bodyPr>
            <a:normAutofit fontScale="62500" lnSpcReduction="20000"/>
          </a:bodyPr>
          <a:lstStyle/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a-ES" sz="4000" dirty="0" smtClean="0">
                <a:latin typeface="Arial" pitchFamily="34" charset="0"/>
                <a:cs typeface="Arial" pitchFamily="34" charset="0"/>
              </a:rPr>
              <a:t>Els inicis del jazz. Nova Orleans 1</a:t>
            </a:r>
            <a:endParaRPr lang="es-E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ca-ES" b="1" dirty="0" smtClean="0">
              <a:latin typeface="Arial" pitchFamily="34" charset="0"/>
              <a:cs typeface="Arial" pitchFamily="34" charset="0"/>
            </a:endParaRPr>
          </a:p>
          <a:p>
            <a:r>
              <a:rPr lang="ca-ES" b="1" dirty="0" err="1" smtClean="0">
                <a:latin typeface="Arial" pitchFamily="34" charset="0"/>
                <a:cs typeface="Arial" pitchFamily="34" charset="0"/>
              </a:rPr>
              <a:t>Multiculturalitat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de l’estat de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Louisiana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.</a:t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endParaRPr lang="ca-ES" dirty="0" smtClean="0">
              <a:latin typeface="Arial" pitchFamily="34" charset="0"/>
              <a:cs typeface="Arial" pitchFamily="34" charset="0"/>
            </a:endParaRPr>
          </a:p>
          <a:p>
            <a:r>
              <a:rPr lang="ca-ES" dirty="0" smtClean="0">
                <a:latin typeface="Arial" pitchFamily="34" charset="0"/>
                <a:cs typeface="Arial" pitchFamily="34" charset="0"/>
              </a:rPr>
              <a:t>Gran 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tradició musical 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de la ciutat de Nova Orleans.</a:t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endParaRPr lang="ca-ES" dirty="0" smtClean="0">
              <a:latin typeface="Arial" pitchFamily="34" charset="0"/>
              <a:cs typeface="Arial" pitchFamily="34" charset="0"/>
            </a:endParaRPr>
          </a:p>
          <a:p>
            <a:r>
              <a:rPr lang="ca-ES" dirty="0" smtClean="0">
                <a:latin typeface="Arial" pitchFamily="34" charset="0"/>
                <a:cs typeface="Arial" pitchFamily="34" charset="0"/>
              </a:rPr>
              <a:t>Presència de 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dues comunitats negres diferenciades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: els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creole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i els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afro-americans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.</a:t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endParaRPr lang="ca-ES" dirty="0" smtClean="0">
              <a:latin typeface="Arial" pitchFamily="34" charset="0"/>
              <a:cs typeface="Arial" pitchFamily="34" charset="0"/>
            </a:endParaRPr>
          </a:p>
          <a:p>
            <a:r>
              <a:rPr lang="ca-ES" b="1" dirty="0" smtClean="0">
                <a:latin typeface="Arial" pitchFamily="34" charset="0"/>
                <a:cs typeface="Arial" pitchFamily="34" charset="0"/>
              </a:rPr>
              <a:t>Final de la guerra de Cuba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(1898).Instruments de bandes militars.</a:t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endParaRPr lang="ca-ES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a-ES" dirty="0" smtClean="0"/>
              <a:t>Evolució musical del jazz, a grans trets</a:t>
            </a:r>
            <a:endParaRPr lang="es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a-ES" dirty="0" smtClean="0">
                <a:latin typeface="Arial" pitchFamily="34" charset="0"/>
                <a:cs typeface="Arial" pitchFamily="34" charset="0"/>
              </a:rPr>
              <a:t>Estil 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Nova Orleans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: des de finals del segle XIX inicis del XX fins a meitat de la dècada dels trenta del segle XX.</a:t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endParaRPr lang="ca-ES" dirty="0" smtClean="0">
              <a:latin typeface="Arial" pitchFamily="34" charset="0"/>
              <a:cs typeface="Arial" pitchFamily="34" charset="0"/>
            </a:endParaRPr>
          </a:p>
          <a:p>
            <a:r>
              <a:rPr lang="ca-ES" dirty="0" smtClean="0">
                <a:latin typeface="Arial" pitchFamily="34" charset="0"/>
                <a:cs typeface="Arial" pitchFamily="34" charset="0"/>
              </a:rPr>
              <a:t>Època del 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swing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o de les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big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bands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: aproximadament de 1935 a 1945.</a:t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endParaRPr lang="ca-ES" dirty="0" smtClean="0">
              <a:latin typeface="Arial" pitchFamily="34" charset="0"/>
              <a:cs typeface="Arial" pitchFamily="34" charset="0"/>
            </a:endParaRPr>
          </a:p>
          <a:p>
            <a:r>
              <a:rPr lang="ca-ES" dirty="0" smtClean="0">
                <a:latin typeface="Arial" pitchFamily="34" charset="0"/>
                <a:cs typeface="Arial" pitchFamily="34" charset="0"/>
              </a:rPr>
              <a:t>El </a:t>
            </a:r>
            <a:r>
              <a:rPr lang="ca-ES" b="1" dirty="0" err="1" smtClean="0">
                <a:latin typeface="Arial" pitchFamily="34" charset="0"/>
                <a:cs typeface="Arial" pitchFamily="34" charset="0"/>
              </a:rPr>
              <a:t>bebop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: a partir de 1945.</a:t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endParaRPr lang="ca-ES" dirty="0" smtClean="0">
              <a:latin typeface="Arial" pitchFamily="34" charset="0"/>
              <a:cs typeface="Arial" pitchFamily="34" charset="0"/>
            </a:endParaRPr>
          </a:p>
          <a:p>
            <a:r>
              <a:rPr lang="ca-ES" dirty="0" smtClean="0">
                <a:latin typeface="Arial" pitchFamily="34" charset="0"/>
                <a:cs typeface="Arial" pitchFamily="34" charset="0"/>
              </a:rPr>
              <a:t>Posteriorment, altres estils: </a:t>
            </a:r>
            <a:r>
              <a:rPr lang="ca-ES" b="1" dirty="0" err="1" smtClean="0">
                <a:latin typeface="Arial" pitchFamily="34" charset="0"/>
                <a:cs typeface="Arial" pitchFamily="34" charset="0"/>
              </a:rPr>
              <a:t>cool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ca-ES" b="1" dirty="0" err="1" smtClean="0">
                <a:latin typeface="Arial" pitchFamily="34" charset="0"/>
                <a:cs typeface="Arial" pitchFamily="34" charset="0"/>
              </a:rPr>
              <a:t>hardbop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ca-ES" b="1" dirty="0" err="1" smtClean="0">
                <a:latin typeface="Arial" pitchFamily="34" charset="0"/>
                <a:cs typeface="Arial" pitchFamily="34" charset="0"/>
              </a:rPr>
              <a:t>freejazz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ca-ES" b="1" dirty="0" err="1" smtClean="0">
                <a:latin typeface="Arial" pitchFamily="34" charset="0"/>
                <a:cs typeface="Arial" pitchFamily="34" charset="0"/>
              </a:rPr>
              <a:t>fussion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...</a:t>
            </a:r>
            <a:endParaRPr lang="es-ES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>
                <a:latin typeface="Arial" pitchFamily="34" charset="0"/>
                <a:cs typeface="Arial" pitchFamily="34" charset="0"/>
              </a:rPr>
              <a:t>L’estil Nova Orleans 1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endParaRPr lang="ca-ES" dirty="0" smtClean="0">
              <a:latin typeface="Arial" pitchFamily="34" charset="0"/>
              <a:cs typeface="Arial" pitchFamily="34" charset="0"/>
            </a:endParaRPr>
          </a:p>
          <a:p>
            <a:r>
              <a:rPr lang="ca-ES" dirty="0" smtClean="0">
                <a:latin typeface="Arial" pitchFamily="34" charset="0"/>
                <a:cs typeface="Arial" pitchFamily="34" charset="0"/>
              </a:rPr>
              <a:t>Conjunts formats per 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tres línies melòdiques 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(corneta (o trompeta), clarinet i trombó) 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i secció rítmica 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(baix (o tuba), percussions (o bateria), banjo (o guitarra) i, a vegades piano (si es tocava en un local tancat)). La corneta tocava la melodia, el clarinet feia ornamentacions, el trombó introduïa el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contra-cant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.</a:t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endParaRPr lang="ca-ES" dirty="0" smtClean="0">
              <a:latin typeface="Arial" pitchFamily="34" charset="0"/>
              <a:cs typeface="Arial" pitchFamily="34" charset="0"/>
            </a:endParaRPr>
          </a:p>
          <a:p>
            <a:r>
              <a:rPr lang="ca-ES" dirty="0" smtClean="0">
                <a:latin typeface="Arial" pitchFamily="34" charset="0"/>
                <a:cs typeface="Arial" pitchFamily="34" charset="0"/>
              </a:rPr>
              <a:t>Ritme pròxim a les marxes europees. 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Estil </a:t>
            </a:r>
            <a:r>
              <a:rPr lang="ca-ES" b="1" dirty="0" err="1" smtClean="0">
                <a:latin typeface="Arial" pitchFamily="34" charset="0"/>
                <a:cs typeface="Arial" pitchFamily="34" charset="0"/>
              </a:rPr>
              <a:t>hot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(apassionat, escalfor en l’expressió), per contraposició al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cool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(expressió més serena, tranquil·la i cerebral). </a:t>
            </a:r>
            <a:endParaRPr lang="es-ES" dirty="0" smtClean="0">
              <a:latin typeface="Arial" pitchFamily="34" charset="0"/>
              <a:cs typeface="Arial" pitchFamily="34" charset="0"/>
            </a:endParaRPr>
          </a:p>
          <a:p>
            <a:endParaRPr lang="es-ES" dirty="0" smtClean="0">
              <a:latin typeface="Arial" pitchFamily="34" charset="0"/>
              <a:cs typeface="Arial" pitchFamily="34" charset="0"/>
            </a:endParaRPr>
          </a:p>
          <a:p>
            <a:endParaRPr lang="es-E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>
                <a:latin typeface="Arial" pitchFamily="34" charset="0"/>
                <a:cs typeface="Arial" pitchFamily="34" charset="0"/>
              </a:rPr>
              <a:t>L’estil Nova Orleans 2</a:t>
            </a:r>
            <a:endParaRPr lang="es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 smtClean="0">
                <a:latin typeface="Arial" pitchFamily="34" charset="0"/>
                <a:cs typeface="Arial" pitchFamily="34" charset="0"/>
              </a:rPr>
              <a:t>Els temes procedien habitualment del </a:t>
            </a:r>
            <a:r>
              <a:rPr lang="ca-ES" b="1" dirty="0" err="1" smtClean="0">
                <a:latin typeface="Arial" pitchFamily="34" charset="0"/>
                <a:cs typeface="Arial" pitchFamily="34" charset="0"/>
              </a:rPr>
              <a:t>ragtime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, el blues i les marxes.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/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endParaRPr lang="ca-ES" dirty="0" smtClean="0">
              <a:latin typeface="Arial" pitchFamily="34" charset="0"/>
              <a:cs typeface="Arial" pitchFamily="34" charset="0"/>
            </a:endParaRPr>
          </a:p>
          <a:p>
            <a:r>
              <a:rPr lang="ca-ES" dirty="0" smtClean="0">
                <a:latin typeface="Arial" pitchFamily="34" charset="0"/>
                <a:cs typeface="Arial" pitchFamily="34" charset="0"/>
              </a:rPr>
              <a:t>Època d’esplendor 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del 1900 al 1929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. Principals músics: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Joe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King Oliver,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Kid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Ory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, Sidney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Bechet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i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Jelly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Roll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Morton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. Louis Armstrong supera l’encasellament en un estil concret.</a:t>
            </a:r>
            <a:endParaRPr lang="es-ES" dirty="0" smtClean="0">
              <a:latin typeface="Arial" pitchFamily="34" charset="0"/>
              <a:cs typeface="Arial" pitchFamily="34" charset="0"/>
            </a:endParaRPr>
          </a:p>
          <a:p>
            <a:endParaRPr lang="es-ES" dirty="0" smtClean="0">
              <a:latin typeface="Arial" pitchFamily="34" charset="0"/>
              <a:cs typeface="Arial" pitchFamily="34" charset="0"/>
            </a:endParaRPr>
          </a:p>
          <a:p>
            <a:endParaRPr lang="es-ES" dirty="0" smtClean="0">
              <a:latin typeface="Arial" pitchFamily="34" charset="0"/>
              <a:cs typeface="Arial" pitchFamily="34" charset="0"/>
            </a:endParaRPr>
          </a:p>
          <a:p>
            <a:endParaRPr lang="es-E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Audició 3</a:t>
            </a:r>
            <a:endParaRPr lang="es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sz="2400" dirty="0" smtClean="0">
                <a:latin typeface="Arial" pitchFamily="34" charset="0"/>
                <a:cs typeface="Arial" pitchFamily="34" charset="0"/>
              </a:rPr>
              <a:t>A_3 Louis Armstrong. </a:t>
            </a:r>
            <a:r>
              <a:rPr lang="ca-ES" sz="2400" i="1" dirty="0" err="1" smtClean="0">
                <a:latin typeface="Arial" pitchFamily="34" charset="0"/>
                <a:cs typeface="Arial" pitchFamily="34" charset="0"/>
              </a:rPr>
              <a:t>Potato</a:t>
            </a:r>
            <a:r>
              <a:rPr lang="ca-E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a-ES" sz="2400" i="1" dirty="0" err="1" smtClean="0">
                <a:latin typeface="Arial" pitchFamily="34" charset="0"/>
                <a:cs typeface="Arial" pitchFamily="34" charset="0"/>
              </a:rPr>
              <a:t>Head</a:t>
            </a:r>
            <a:r>
              <a:rPr lang="ca-ES" sz="2400" i="1" dirty="0" smtClean="0">
                <a:latin typeface="Arial" pitchFamily="34" charset="0"/>
                <a:cs typeface="Arial" pitchFamily="34" charset="0"/>
              </a:rPr>
              <a:t> Blues</a:t>
            </a:r>
            <a:r>
              <a:rPr lang="ca-ES" sz="2400" dirty="0" smtClean="0">
                <a:latin typeface="Arial" pitchFamily="34" charset="0"/>
                <a:cs typeface="Arial" pitchFamily="34" charset="0"/>
              </a:rPr>
              <a:t> (L. Armstrong). </a:t>
            </a:r>
            <a:r>
              <a:rPr lang="ca-ES" sz="2400" dirty="0" err="1" smtClean="0">
                <a:latin typeface="Arial" pitchFamily="34" charset="0"/>
                <a:cs typeface="Arial" pitchFamily="34" charset="0"/>
              </a:rPr>
              <a:t>Fireworks</a:t>
            </a:r>
            <a:r>
              <a:rPr lang="ca-ES" sz="2400" dirty="0" smtClean="0">
                <a:latin typeface="Arial" pitchFamily="34" charset="0"/>
                <a:cs typeface="Arial" pitchFamily="34" charset="0"/>
              </a:rPr>
              <a:t> v1 t9. 2’54. Louis Armstrong And </a:t>
            </a:r>
            <a:r>
              <a:rPr lang="ca-ES" sz="2400" dirty="0" err="1" smtClean="0">
                <a:latin typeface="Arial" pitchFamily="34" charset="0"/>
                <a:cs typeface="Arial" pitchFamily="34" charset="0"/>
              </a:rPr>
              <a:t>His</a:t>
            </a:r>
            <a:r>
              <a:rPr lang="ca-ES" sz="2400" dirty="0" smtClean="0">
                <a:latin typeface="Arial" pitchFamily="34" charset="0"/>
                <a:cs typeface="Arial" pitchFamily="34" charset="0"/>
              </a:rPr>
              <a:t> Hot Seven. Louis Armstrong (</a:t>
            </a:r>
            <a:r>
              <a:rPr lang="ca-ES" sz="2400" dirty="0" err="1" smtClean="0">
                <a:latin typeface="Arial" pitchFamily="34" charset="0"/>
                <a:cs typeface="Arial" pitchFamily="34" charset="0"/>
              </a:rPr>
              <a:t>tp</a:t>
            </a:r>
            <a:r>
              <a:rPr lang="ca-ES" sz="2400" dirty="0" smtClean="0">
                <a:latin typeface="Arial" pitchFamily="34" charset="0"/>
                <a:cs typeface="Arial" pitchFamily="34" charset="0"/>
              </a:rPr>
              <a:t>), Johnny </a:t>
            </a:r>
            <a:r>
              <a:rPr lang="ca-ES" sz="2400" dirty="0" err="1" smtClean="0">
                <a:latin typeface="Arial" pitchFamily="34" charset="0"/>
                <a:cs typeface="Arial" pitchFamily="34" charset="0"/>
              </a:rPr>
              <a:t>Dodds</a:t>
            </a:r>
            <a:r>
              <a:rPr lang="ca-ES" sz="2400" dirty="0" smtClean="0">
                <a:latin typeface="Arial" pitchFamily="34" charset="0"/>
                <a:cs typeface="Arial" pitchFamily="34" charset="0"/>
              </a:rPr>
              <a:t> (cl), John Thomas (</a:t>
            </a:r>
            <a:r>
              <a:rPr lang="ca-ES" sz="2400" dirty="0" err="1" smtClean="0">
                <a:latin typeface="Arial" pitchFamily="34" charset="0"/>
                <a:cs typeface="Arial" pitchFamily="34" charset="0"/>
              </a:rPr>
              <a:t>tb</a:t>
            </a:r>
            <a:r>
              <a:rPr lang="ca-ES" sz="2400" dirty="0" smtClean="0">
                <a:latin typeface="Arial" pitchFamily="34" charset="0"/>
                <a:cs typeface="Arial" pitchFamily="34" charset="0"/>
              </a:rPr>
              <a:t>),   </a:t>
            </a:r>
            <a:r>
              <a:rPr lang="ca-ES" sz="2400" dirty="0" err="1" smtClean="0">
                <a:latin typeface="Arial" pitchFamily="34" charset="0"/>
                <a:cs typeface="Arial" pitchFamily="34" charset="0"/>
              </a:rPr>
              <a:t>Pete</a:t>
            </a:r>
            <a:r>
              <a:rPr lang="ca-E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a-ES" sz="2400" dirty="0" err="1" smtClean="0">
                <a:latin typeface="Arial" pitchFamily="34" charset="0"/>
                <a:cs typeface="Arial" pitchFamily="34" charset="0"/>
              </a:rPr>
              <a:t>Briggs</a:t>
            </a:r>
            <a:r>
              <a:rPr lang="ca-ES" sz="2400" dirty="0" smtClean="0">
                <a:latin typeface="Arial" pitchFamily="34" charset="0"/>
                <a:cs typeface="Arial" pitchFamily="34" charset="0"/>
              </a:rPr>
              <a:t> (tub), </a:t>
            </a:r>
            <a:r>
              <a:rPr lang="ca-ES" sz="2400" dirty="0" err="1" smtClean="0">
                <a:latin typeface="Arial" pitchFamily="34" charset="0"/>
                <a:cs typeface="Arial" pitchFamily="34" charset="0"/>
              </a:rPr>
              <a:t>Lil</a:t>
            </a:r>
            <a:r>
              <a:rPr lang="ca-ES" sz="2400" dirty="0" smtClean="0">
                <a:latin typeface="Arial" pitchFamily="34" charset="0"/>
                <a:cs typeface="Arial" pitchFamily="34" charset="0"/>
              </a:rPr>
              <a:t> Armstrong (piano), Johnny St. </a:t>
            </a:r>
            <a:r>
              <a:rPr lang="ca-ES" sz="2400" dirty="0" err="1" smtClean="0">
                <a:latin typeface="Arial" pitchFamily="34" charset="0"/>
                <a:cs typeface="Arial" pitchFamily="34" charset="0"/>
              </a:rPr>
              <a:t>Cyr</a:t>
            </a:r>
            <a:r>
              <a:rPr lang="ca-ES" sz="24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ca-ES" sz="2400" dirty="0" err="1" smtClean="0">
                <a:latin typeface="Arial" pitchFamily="34" charset="0"/>
                <a:cs typeface="Arial" pitchFamily="34" charset="0"/>
              </a:rPr>
              <a:t>bjo</a:t>
            </a:r>
            <a:r>
              <a:rPr lang="ca-ES" sz="2400" dirty="0" smtClean="0">
                <a:latin typeface="Arial" pitchFamily="34" charset="0"/>
                <a:cs typeface="Arial" pitchFamily="34" charset="0"/>
              </a:rPr>
              <a:t>), </a:t>
            </a:r>
            <a:r>
              <a:rPr lang="ca-ES" sz="2400" dirty="0" err="1" smtClean="0">
                <a:latin typeface="Arial" pitchFamily="34" charset="0"/>
                <a:cs typeface="Arial" pitchFamily="34" charset="0"/>
              </a:rPr>
              <a:t>Babby</a:t>
            </a:r>
            <a:r>
              <a:rPr lang="ca-E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a-ES" sz="2400" dirty="0" err="1" smtClean="0">
                <a:latin typeface="Arial" pitchFamily="34" charset="0"/>
                <a:cs typeface="Arial" pitchFamily="34" charset="0"/>
              </a:rPr>
              <a:t>Dodds</a:t>
            </a:r>
            <a:r>
              <a:rPr lang="ca-ES" sz="2400" dirty="0" smtClean="0">
                <a:latin typeface="Arial" pitchFamily="34" charset="0"/>
                <a:cs typeface="Arial" pitchFamily="34" charset="0"/>
              </a:rPr>
              <a:t> (bat). Chicago. 10/05/1927</a:t>
            </a:r>
            <a:br>
              <a:rPr lang="ca-ES" sz="2400" dirty="0" smtClean="0">
                <a:latin typeface="Arial" pitchFamily="34" charset="0"/>
                <a:cs typeface="Arial" pitchFamily="34" charset="0"/>
              </a:rPr>
            </a:br>
            <a:endParaRPr lang="ca-ES" sz="2400" dirty="0" smtClean="0">
              <a:latin typeface="Arial" pitchFamily="34" charset="0"/>
              <a:cs typeface="Arial" pitchFamily="34" charset="0"/>
            </a:endParaRP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Audició 4</a:t>
            </a:r>
            <a:endParaRPr lang="es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sz="2800" dirty="0" smtClean="0">
                <a:latin typeface="Arial" pitchFamily="34" charset="0"/>
                <a:cs typeface="Arial" pitchFamily="34" charset="0"/>
              </a:rPr>
              <a:t>A_4 Louis Armstrong. </a:t>
            </a:r>
            <a:r>
              <a:rPr lang="ca-ES" sz="2800" i="1" dirty="0" err="1" smtClean="0">
                <a:latin typeface="Arial" pitchFamily="34" charset="0"/>
                <a:cs typeface="Arial" pitchFamily="34" charset="0"/>
              </a:rPr>
              <a:t>West</a:t>
            </a:r>
            <a:r>
              <a:rPr lang="ca-ES" sz="2800" i="1" dirty="0" smtClean="0">
                <a:latin typeface="Arial" pitchFamily="34" charset="0"/>
                <a:cs typeface="Arial" pitchFamily="34" charset="0"/>
              </a:rPr>
              <a:t> End Blues 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Clarence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 Williams, 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J.Oliver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). 3’15. Louis Armstrong (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tp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), Fred Robinson (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tb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), 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Jimmy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Strong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 (cl), 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Earl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Hines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 (p), 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Mancy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Carr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bj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), 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Zutty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Singleton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dms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). V8 T5.28/06/1928</a:t>
            </a:r>
            <a:endParaRPr lang="es-ES" sz="2800" dirty="0" smtClean="0">
              <a:latin typeface="Arial" pitchFamily="34" charset="0"/>
              <a:cs typeface="Arial" pitchFamily="34" charset="0"/>
            </a:endParaRP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212744"/>
          </a:xfrm>
        </p:spPr>
        <p:txBody>
          <a:bodyPr>
            <a:normAutofit/>
          </a:bodyPr>
          <a:lstStyle/>
          <a:p>
            <a:r>
              <a:rPr lang="ca-ES" dirty="0" smtClean="0"/>
              <a:t>Louis Armstrong</a:t>
            </a:r>
            <a:endParaRPr lang="es-ES" dirty="0"/>
          </a:p>
        </p:txBody>
      </p:sp>
      <p:pic>
        <p:nvPicPr>
          <p:cNvPr id="4098" name="Picture 2" descr="C:\Users\Oriol\Desktop\Escrits i treballs propis\El jazz\imatges\Louis Armstrong 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060848"/>
            <a:ext cx="6192688" cy="47057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a-ES" dirty="0" smtClean="0"/>
              <a:t>Època del swing o de les Big </a:t>
            </a:r>
            <a:r>
              <a:rPr lang="ca-ES" dirty="0" err="1" smtClean="0"/>
              <a:t>Bands</a:t>
            </a:r>
            <a:r>
              <a:rPr lang="ca-ES" dirty="0" smtClean="0"/>
              <a:t> 1</a:t>
            </a:r>
            <a:endParaRPr lang="es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a-ES" b="1" dirty="0" smtClean="0">
                <a:latin typeface="Arial" pitchFamily="34" charset="0"/>
                <a:cs typeface="Arial" pitchFamily="34" charset="0"/>
              </a:rPr>
              <a:t>Període d’or 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del jazz, època de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l’swing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(atenció al doble significat d’aquesta paraula), o de les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big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bands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.</a:t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endParaRPr lang="ca-ES" dirty="0" smtClean="0">
              <a:latin typeface="Arial" pitchFamily="34" charset="0"/>
              <a:cs typeface="Arial" pitchFamily="34" charset="0"/>
            </a:endParaRPr>
          </a:p>
          <a:p>
            <a:r>
              <a:rPr lang="ca-ES" dirty="0" smtClean="0">
                <a:latin typeface="Arial" pitchFamily="34" charset="0"/>
                <a:cs typeface="Arial" pitchFamily="34" charset="0"/>
              </a:rPr>
              <a:t>Abraça, aproximadament, 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de 1935 a 1945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.</a:t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endParaRPr lang="ca-ES" dirty="0" smtClean="0">
              <a:latin typeface="Arial" pitchFamily="34" charset="0"/>
              <a:cs typeface="Arial" pitchFamily="34" charset="0"/>
            </a:endParaRPr>
          </a:p>
          <a:p>
            <a:r>
              <a:rPr lang="ca-ES" dirty="0" smtClean="0">
                <a:latin typeface="Arial" pitchFamily="34" charset="0"/>
                <a:cs typeface="Arial" pitchFamily="34" charset="0"/>
              </a:rPr>
              <a:t>Els petits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combos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queden arraconats per la demanda d’orquestres més grans que 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amenitzin els balls, en diferents clubs 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que apareixen a les grans ciutats. El més famós és el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Cotton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Club, de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Harlem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, a Nova York.</a:t>
            </a:r>
            <a:endParaRPr lang="es-ES" dirty="0" smtClean="0">
              <a:latin typeface="Arial" pitchFamily="34" charset="0"/>
              <a:cs typeface="Arial" pitchFamily="34" charset="0"/>
            </a:endParaRPr>
          </a:p>
          <a:p>
            <a:endParaRPr lang="es-ES" dirty="0" smtClean="0">
              <a:latin typeface="Arial" pitchFamily="34" charset="0"/>
              <a:cs typeface="Arial" pitchFamily="34" charset="0"/>
            </a:endParaRP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a-ES" dirty="0" smtClean="0"/>
              <a:t>Època del swing o de les Big </a:t>
            </a:r>
            <a:r>
              <a:rPr lang="ca-ES" dirty="0" err="1" smtClean="0"/>
              <a:t>Bands</a:t>
            </a:r>
            <a:r>
              <a:rPr lang="ca-ES" dirty="0" smtClean="0"/>
              <a:t> 2</a:t>
            </a:r>
            <a:endParaRPr lang="es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a-ES" dirty="0" smtClean="0">
                <a:latin typeface="Arial" pitchFamily="34" charset="0"/>
                <a:cs typeface="Arial" pitchFamily="34" charset="0"/>
              </a:rPr>
              <a:t>El nom de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big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band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no ens ha d’enganyar: es tractava 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d’orquestres d’uns quinze músics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. Generalment, s’anomena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big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band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quan tenen més d’un instrument de la mateixa família i que toca un tipus de jazz més evolucionat que el de l’estil New Orleans.</a:t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endParaRPr lang="ca-ES" dirty="0" smtClean="0">
              <a:latin typeface="Arial" pitchFamily="34" charset="0"/>
              <a:cs typeface="Arial" pitchFamily="34" charset="0"/>
            </a:endParaRPr>
          </a:p>
          <a:p>
            <a:r>
              <a:rPr lang="ca-ES" dirty="0" smtClean="0">
                <a:latin typeface="Arial" pitchFamily="34" charset="0"/>
                <a:cs typeface="Arial" pitchFamily="34" charset="0"/>
              </a:rPr>
              <a:t>La música passa 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de ser “</a:t>
            </a:r>
            <a:r>
              <a:rPr lang="ca-ES" b="1" dirty="0" err="1" smtClean="0">
                <a:latin typeface="Arial" pitchFamily="34" charset="0"/>
                <a:cs typeface="Arial" pitchFamily="34" charset="0"/>
              </a:rPr>
              <a:t>two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 beats” a ser “</a:t>
            </a:r>
            <a:r>
              <a:rPr lang="ca-ES" b="1" dirty="0" err="1" smtClean="0">
                <a:latin typeface="Arial" pitchFamily="34" charset="0"/>
                <a:cs typeface="Arial" pitchFamily="34" charset="0"/>
              </a:rPr>
              <a:t>four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 beats”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. Es toquen regularment els quatre cops del compàs i no se’n destaquen només dos com es feia, generalment, fins aleshores.</a:t>
            </a:r>
            <a:endParaRPr lang="es-ES" dirty="0" smtClean="0">
              <a:latin typeface="Arial" pitchFamily="34" charset="0"/>
              <a:cs typeface="Arial" pitchFamily="34" charset="0"/>
            </a:endParaRPr>
          </a:p>
          <a:p>
            <a:endParaRPr lang="es-ES" dirty="0" smtClean="0">
              <a:latin typeface="Arial" pitchFamily="34" charset="0"/>
              <a:cs typeface="Arial" pitchFamily="34" charset="0"/>
            </a:endParaRP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a-ES" dirty="0" smtClean="0"/>
              <a:t>Època del swing o de les Big </a:t>
            </a:r>
            <a:r>
              <a:rPr lang="ca-ES" dirty="0" err="1" smtClean="0"/>
              <a:t>Bands</a:t>
            </a:r>
            <a:r>
              <a:rPr lang="ca-ES" dirty="0" smtClean="0"/>
              <a:t> 3</a:t>
            </a:r>
            <a:endParaRPr lang="es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a-ES" dirty="0" smtClean="0">
                <a:latin typeface="Arial" pitchFamily="34" charset="0"/>
                <a:cs typeface="Arial" pitchFamily="34" charset="0"/>
              </a:rPr>
              <a:t>Les dues orquestres més importants de l’època són:</a:t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r>
              <a:rPr lang="ca-ES" dirty="0" smtClean="0">
                <a:latin typeface="Arial" pitchFamily="34" charset="0"/>
                <a:cs typeface="Arial" pitchFamily="34" charset="0"/>
              </a:rPr>
              <a:t/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r>
              <a:rPr lang="ca-ES" dirty="0" smtClean="0">
                <a:latin typeface="Arial" pitchFamily="34" charset="0"/>
                <a:cs typeface="Arial" pitchFamily="34" charset="0"/>
              </a:rPr>
              <a:t>La de </a:t>
            </a:r>
            <a:r>
              <a:rPr lang="ca-ES" b="1" dirty="0" err="1" smtClean="0">
                <a:latin typeface="Arial" pitchFamily="34" charset="0"/>
                <a:cs typeface="Arial" pitchFamily="34" charset="0"/>
              </a:rPr>
              <a:t>Count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a-ES" b="1" dirty="0" err="1" smtClean="0">
                <a:latin typeface="Arial" pitchFamily="34" charset="0"/>
                <a:cs typeface="Arial" pitchFamily="34" charset="0"/>
              </a:rPr>
              <a:t>Basie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(amb origen a 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Kansas City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)</a:t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r>
              <a:rPr lang="ca-ES" dirty="0" smtClean="0">
                <a:latin typeface="Arial" pitchFamily="34" charset="0"/>
                <a:cs typeface="Arial" pitchFamily="34" charset="0"/>
              </a:rPr>
              <a:t/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r>
              <a:rPr lang="ca-ES" dirty="0" smtClean="0">
                <a:latin typeface="Arial" pitchFamily="34" charset="0"/>
                <a:cs typeface="Arial" pitchFamily="34" charset="0"/>
              </a:rPr>
              <a:t>La de 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Duke </a:t>
            </a:r>
            <a:r>
              <a:rPr lang="ca-ES" b="1" dirty="0" err="1" smtClean="0">
                <a:latin typeface="Arial" pitchFamily="34" charset="0"/>
                <a:cs typeface="Arial" pitchFamily="34" charset="0"/>
              </a:rPr>
              <a:t>Ellington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ca-ES" smtClean="0">
                <a:latin typeface="Arial" pitchFamily="34" charset="0"/>
                <a:cs typeface="Arial" pitchFamily="34" charset="0"/>
              </a:rPr>
              <a:t>assentada sobretot 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Nova York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). La figura de Duke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Ellington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és cabdal en l’evolució del jazz.</a:t>
            </a:r>
            <a:r>
              <a:rPr lang="ca-ES" dirty="0" smtClean="0"/>
              <a:t> 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Duke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Ellington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aconseguí conduir el jazz des de la seva consagració en el “solo” improvisat fins a una forma més meditada i complexa, construïda a partir de peces curosament estructurades que mantenien, però, l’autèntic sentiment del jazz.</a:t>
            </a:r>
            <a:endParaRPr lang="es-ES" dirty="0" smtClean="0">
              <a:latin typeface="Arial" pitchFamily="34" charset="0"/>
              <a:cs typeface="Arial" pitchFamily="34" charset="0"/>
            </a:endParaRPr>
          </a:p>
          <a:p>
            <a:endParaRPr lang="es-E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a-ES" dirty="0" smtClean="0"/>
              <a:t>Època del swing o de les Big </a:t>
            </a:r>
            <a:r>
              <a:rPr lang="ca-ES" dirty="0" err="1" smtClean="0"/>
              <a:t>Bands</a:t>
            </a:r>
            <a:r>
              <a:rPr lang="ca-ES" dirty="0" smtClean="0"/>
              <a:t> 4</a:t>
            </a:r>
            <a:endParaRPr lang="es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 smtClean="0">
                <a:latin typeface="Arial" pitchFamily="34" charset="0"/>
                <a:cs typeface="Arial" pitchFamily="34" charset="0"/>
              </a:rPr>
              <a:t>Duke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Ellington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, un altre 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músic clau en l’evolució 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de la música de jazz, després de Louis Armstrong:</a:t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r>
              <a:rPr lang="ca-ES" dirty="0" smtClean="0">
                <a:latin typeface="Arial" pitchFamily="34" charset="0"/>
                <a:cs typeface="Arial" pitchFamily="34" charset="0"/>
              </a:rPr>
              <a:t/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r>
              <a:rPr lang="ca-ES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Grans músics 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van passar per la seva orquestra al llarg dels anys: Johnny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Hodges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Jimmy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Blanton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Billy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Strayhorn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...</a:t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r>
              <a:rPr lang="ca-ES" dirty="0" smtClean="0">
                <a:latin typeface="Arial" pitchFamily="34" charset="0"/>
                <a:cs typeface="Arial" pitchFamily="34" charset="0"/>
              </a:rPr>
              <a:t/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r>
              <a:rPr lang="ca-ES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Quatre estils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ellingtonians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jungle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indigo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, concertant i estàndard.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a-ES" sz="4000" dirty="0" smtClean="0">
                <a:latin typeface="Arial" pitchFamily="34" charset="0"/>
                <a:cs typeface="Arial" pitchFamily="34" charset="0"/>
              </a:rPr>
              <a:t>Els inicis del jazz. Nova Orleans 2</a:t>
            </a:r>
            <a:endParaRPr lang="es-ES" sz="4000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ca-ES" dirty="0" smtClean="0">
              <a:latin typeface="Arial" pitchFamily="34" charset="0"/>
              <a:cs typeface="Arial" pitchFamily="34" charset="0"/>
            </a:endParaRPr>
          </a:p>
          <a:p>
            <a:r>
              <a:rPr lang="ca-ES" dirty="0" smtClean="0">
                <a:latin typeface="Arial" pitchFamily="34" charset="0"/>
                <a:cs typeface="Arial" pitchFamily="34" charset="0"/>
              </a:rPr>
              <a:t>Barri de </a:t>
            </a:r>
            <a:r>
              <a:rPr lang="ca-ES" b="1" dirty="0" err="1" smtClean="0">
                <a:latin typeface="Arial" pitchFamily="34" charset="0"/>
                <a:cs typeface="Arial" pitchFamily="34" charset="0"/>
              </a:rPr>
              <a:t>Storyville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/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endParaRPr lang="ca-ES" dirty="0" smtClean="0">
              <a:latin typeface="Arial" pitchFamily="34" charset="0"/>
              <a:cs typeface="Arial" pitchFamily="34" charset="0"/>
            </a:endParaRPr>
          </a:p>
          <a:p>
            <a:r>
              <a:rPr lang="ca-ES" b="1" dirty="0" smtClean="0">
                <a:latin typeface="Arial" pitchFamily="34" charset="0"/>
                <a:cs typeface="Arial" pitchFamily="34" charset="0"/>
              </a:rPr>
              <a:t>Street parades 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Mardi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gras, enterraments...).</a:t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endParaRPr lang="ca-ES" dirty="0" smtClean="0">
              <a:latin typeface="Arial" pitchFamily="34" charset="0"/>
              <a:cs typeface="Arial" pitchFamily="34" charset="0"/>
            </a:endParaRPr>
          </a:p>
          <a:p>
            <a:r>
              <a:rPr lang="ca-ES" b="1" dirty="0" err="1" smtClean="0">
                <a:latin typeface="Arial" pitchFamily="34" charset="0"/>
                <a:cs typeface="Arial" pitchFamily="34" charset="0"/>
              </a:rPr>
              <a:t>Riverboats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endParaRPr lang="ca-ES" dirty="0" smtClean="0">
              <a:latin typeface="Arial" pitchFamily="34" charset="0"/>
              <a:cs typeface="Arial" pitchFamily="34" charset="0"/>
            </a:endParaRPr>
          </a:p>
          <a:p>
            <a:r>
              <a:rPr lang="ca-ES" dirty="0" smtClean="0">
                <a:latin typeface="Arial" pitchFamily="34" charset="0"/>
                <a:cs typeface="Arial" pitchFamily="34" charset="0"/>
              </a:rPr>
              <a:t>Caps de setmana a la 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Congo </a:t>
            </a:r>
            <a:r>
              <a:rPr lang="ca-ES" b="1" dirty="0" err="1" smtClean="0">
                <a:latin typeface="Arial" pitchFamily="34" charset="0"/>
                <a:cs typeface="Arial" pitchFamily="34" charset="0"/>
              </a:rPr>
              <a:t>Square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...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/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r>
              <a:rPr lang="ca-ES" dirty="0" smtClean="0">
                <a:latin typeface="Arial" pitchFamily="34" charset="0"/>
                <a:cs typeface="Arial" pitchFamily="34" charset="0"/>
              </a:rPr>
              <a:t/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r>
              <a:rPr lang="ca-ES" dirty="0" smtClean="0">
                <a:latin typeface="Arial" pitchFamily="34" charset="0"/>
                <a:cs typeface="Arial" pitchFamily="34" charset="0"/>
              </a:rPr>
              <a:t/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Audició 5 </a:t>
            </a:r>
            <a:endParaRPr lang="es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ca-ES" sz="2000" dirty="0" smtClean="0">
              <a:latin typeface="Arial" pitchFamily="34" charset="0"/>
              <a:cs typeface="Arial" pitchFamily="34" charset="0"/>
            </a:endParaRPr>
          </a:p>
          <a:p>
            <a:endParaRPr lang="ca-ES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ca-ES" sz="2800" dirty="0" smtClean="0">
                <a:latin typeface="Arial" pitchFamily="34" charset="0"/>
                <a:cs typeface="Arial" pitchFamily="34" charset="0"/>
              </a:rPr>
              <a:t>A_5. Duke 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Ellington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ca-ES" sz="2800" i="1" dirty="0" err="1" smtClean="0">
                <a:latin typeface="Arial" pitchFamily="34" charset="0"/>
                <a:cs typeface="Arial" pitchFamily="34" charset="0"/>
              </a:rPr>
              <a:t>Koko</a:t>
            </a:r>
            <a:r>
              <a:rPr lang="ca-E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(D. 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Ellington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). 2’38. v8 t13. D. 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Ellington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 (p i dir), 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Wallace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Jones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Cootie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 Williams (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tp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), 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Rex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 Stewart (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ct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), 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Joe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Nanton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Lawrence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 Brown, Juan 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Tizol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tb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), 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Barney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Bigard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 (cl, 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ts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), Johnny 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Hodges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 (as, ss), Ben 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Webster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ts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), Harry 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Carney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, Otto 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Hardwicke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 (as, 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bs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), Fred 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Guy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 (g), 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Jimmy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Blanton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 (b), 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Sonny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Greer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dms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) 06/03/1940</a:t>
            </a:r>
            <a:r>
              <a:rPr lang="ca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ca-ES" sz="2000" dirty="0" smtClean="0">
                <a:latin typeface="Arial" pitchFamily="34" charset="0"/>
                <a:cs typeface="Arial" pitchFamily="34" charset="0"/>
              </a:rPr>
            </a:br>
            <a:endParaRPr lang="ca-ES" sz="2000" dirty="0" smtClean="0">
              <a:latin typeface="Arial" pitchFamily="34" charset="0"/>
              <a:cs typeface="Arial" pitchFamily="34" charset="0"/>
            </a:endParaRPr>
          </a:p>
          <a:p>
            <a:endParaRPr lang="ca-ES" sz="2000" dirty="0" smtClean="0">
              <a:latin typeface="Arial" pitchFamily="34" charset="0"/>
              <a:cs typeface="Arial" pitchFamily="34" charset="0"/>
            </a:endParaRPr>
          </a:p>
          <a:p>
            <a:endParaRPr lang="ca-ES" sz="2000" dirty="0" smtClean="0">
              <a:latin typeface="Arial" pitchFamily="34" charset="0"/>
              <a:cs typeface="Arial" pitchFamily="34" charset="0"/>
            </a:endParaRPr>
          </a:p>
          <a:p>
            <a:endParaRPr lang="es-ES" dirty="0" smtClean="0">
              <a:latin typeface="Arial" pitchFamily="34" charset="0"/>
              <a:cs typeface="Arial" pitchFamily="34" charset="0"/>
            </a:endParaRPr>
          </a:p>
          <a:p>
            <a:endParaRPr lang="es-ES" dirty="0" smtClean="0">
              <a:latin typeface="Arial" pitchFamily="34" charset="0"/>
              <a:cs typeface="Arial" pitchFamily="34" charset="0"/>
            </a:endParaRP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Duke </a:t>
            </a:r>
            <a:r>
              <a:rPr lang="ca-ES" dirty="0" err="1" smtClean="0"/>
              <a:t>Ellington</a:t>
            </a:r>
            <a:endParaRPr lang="es-ES" dirty="0"/>
          </a:p>
        </p:txBody>
      </p:sp>
      <p:pic>
        <p:nvPicPr>
          <p:cNvPr id="5122" name="Picture 2" descr="C:\Users\Oriol\Desktop\Escrits i treballs propis\El jazz\imatges\Duke Ellington 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988840"/>
            <a:ext cx="4464496" cy="46154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Vídeo 1</a:t>
            </a:r>
            <a:endParaRPr lang="es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ca-ES" sz="2800" i="1" dirty="0" smtClean="0">
              <a:latin typeface="Arial" pitchFamily="34" charset="0"/>
              <a:cs typeface="Arial" pitchFamily="34" charset="0"/>
            </a:endParaRPr>
          </a:p>
          <a:p>
            <a:endParaRPr lang="ca-ES" sz="2800" dirty="0" smtClean="0">
              <a:latin typeface="Arial" pitchFamily="34" charset="0"/>
              <a:cs typeface="Arial" pitchFamily="34" charset="0"/>
            </a:endParaRPr>
          </a:p>
          <a:p>
            <a:endParaRPr lang="ca-ES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ca-ES" sz="2800" dirty="0" smtClean="0">
                <a:latin typeface="Arial" pitchFamily="34" charset="0"/>
                <a:cs typeface="Arial" pitchFamily="34" charset="0"/>
              </a:rPr>
              <a:t>V_1. Duke 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Ellington</a:t>
            </a:r>
            <a:r>
              <a:rPr lang="ca-ES" sz="2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ca-ES" sz="2800" i="1" dirty="0" err="1" smtClean="0">
                <a:latin typeface="Arial" pitchFamily="34" charset="0"/>
                <a:cs typeface="Arial" pitchFamily="34" charset="0"/>
              </a:rPr>
              <a:t>Take</a:t>
            </a:r>
            <a:r>
              <a:rPr lang="ca-E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a-ES" sz="2800" i="1" dirty="0" err="1" smtClean="0">
                <a:latin typeface="Arial" pitchFamily="34" charset="0"/>
                <a:cs typeface="Arial" pitchFamily="34" charset="0"/>
              </a:rPr>
              <a:t>the</a:t>
            </a:r>
            <a:r>
              <a:rPr lang="ca-ES" sz="2800" i="1" dirty="0" smtClean="0">
                <a:latin typeface="Arial" pitchFamily="34" charset="0"/>
                <a:cs typeface="Arial" pitchFamily="34" charset="0"/>
              </a:rPr>
              <a:t> A </a:t>
            </a:r>
            <a:r>
              <a:rPr lang="ca-ES" sz="2800" i="1" dirty="0" err="1" smtClean="0">
                <a:latin typeface="Arial" pitchFamily="34" charset="0"/>
                <a:cs typeface="Arial" pitchFamily="34" charset="0"/>
              </a:rPr>
              <a:t>Train</a:t>
            </a:r>
            <a:r>
              <a:rPr lang="ca-ES" sz="2800" i="1" dirty="0" smtClean="0">
                <a:latin typeface="Arial" pitchFamily="34" charset="0"/>
                <a:cs typeface="Arial" pitchFamily="34" charset="0"/>
              </a:rPr>
              <a:t>.</a:t>
            </a:r>
            <a:br>
              <a:rPr lang="ca-ES" sz="2800" i="1" dirty="0" smtClean="0">
                <a:latin typeface="Arial" pitchFamily="34" charset="0"/>
                <a:cs typeface="Arial" pitchFamily="34" charset="0"/>
              </a:rPr>
            </a:br>
            <a:endParaRPr lang="ca-ES" sz="2800" i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ca-ES" sz="2800" i="1" dirty="0" smtClean="0">
              <a:latin typeface="Arial" pitchFamily="34" charset="0"/>
              <a:cs typeface="Arial" pitchFamily="34" charset="0"/>
            </a:endParaRPr>
          </a:p>
          <a:p>
            <a:endParaRPr lang="es-ES" sz="2800" i="1" dirty="0" smtClean="0">
              <a:latin typeface="Arial" pitchFamily="34" charset="0"/>
              <a:cs typeface="Arial" pitchFamily="34" charset="0"/>
            </a:endParaRP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El </a:t>
            </a:r>
            <a:r>
              <a:rPr lang="ca-ES" dirty="0" err="1" smtClean="0"/>
              <a:t>bebop</a:t>
            </a:r>
            <a:r>
              <a:rPr lang="ca-ES" dirty="0" smtClean="0"/>
              <a:t>  1</a:t>
            </a:r>
            <a:endParaRPr lang="es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a-ES" dirty="0" smtClean="0">
                <a:latin typeface="Arial" pitchFamily="34" charset="0"/>
                <a:cs typeface="Arial" pitchFamily="34" charset="0"/>
              </a:rPr>
              <a:t>Amb el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bebop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neix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l’anomenat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“jazz modern”.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/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endParaRPr lang="ca-ES" dirty="0" smtClean="0">
              <a:latin typeface="Arial" pitchFamily="34" charset="0"/>
              <a:cs typeface="Arial" pitchFamily="34" charset="0"/>
            </a:endParaRPr>
          </a:p>
          <a:p>
            <a:r>
              <a:rPr lang="ca-ES" dirty="0" smtClean="0">
                <a:latin typeface="Arial" pitchFamily="34" charset="0"/>
                <a:cs typeface="Arial" pitchFamily="34" charset="0"/>
              </a:rPr>
              <a:t>Neix a la 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meitat de la dècada dels anys quaranta.</a:t>
            </a:r>
            <a:br>
              <a:rPr lang="ca-ES" b="1" dirty="0" smtClean="0">
                <a:latin typeface="Arial" pitchFamily="34" charset="0"/>
                <a:cs typeface="Arial" pitchFamily="34" charset="0"/>
              </a:rPr>
            </a:br>
            <a:endParaRPr lang="ca-ES" b="1" dirty="0" smtClean="0">
              <a:latin typeface="Arial" pitchFamily="34" charset="0"/>
              <a:cs typeface="Arial" pitchFamily="34" charset="0"/>
            </a:endParaRPr>
          </a:p>
          <a:p>
            <a:r>
              <a:rPr lang="ca-ES" b="1" dirty="0" smtClean="0">
                <a:latin typeface="Arial" pitchFamily="34" charset="0"/>
                <a:cs typeface="Arial" pitchFamily="34" charset="0"/>
              </a:rPr>
              <a:t>Músics joves 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es troben fora del seu horari per tocar junts, bàsicament, a dos clubs del carrer 52, de Nova York: “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Monroe’s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Uptown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House” i “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Minton’s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Playhouse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”.</a:t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endParaRPr lang="ca-ES" dirty="0" smtClean="0">
              <a:latin typeface="Arial" pitchFamily="34" charset="0"/>
              <a:cs typeface="Arial" pitchFamily="34" charset="0"/>
            </a:endParaRPr>
          </a:p>
          <a:p>
            <a:r>
              <a:rPr lang="ca-ES" dirty="0" smtClean="0">
                <a:latin typeface="Arial" pitchFamily="34" charset="0"/>
                <a:cs typeface="Arial" pitchFamily="34" charset="0"/>
              </a:rPr>
              <a:t>Es pot considerar que el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bebop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suposa un 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canvi de paradigma 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en la música de jazz.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El </a:t>
            </a:r>
            <a:r>
              <a:rPr lang="ca-ES" dirty="0" err="1" smtClean="0"/>
              <a:t>bebop</a:t>
            </a:r>
            <a:r>
              <a:rPr lang="ca-ES" dirty="0" smtClean="0"/>
              <a:t>  2</a:t>
            </a:r>
            <a:endParaRPr lang="es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a-ES" dirty="0" smtClean="0">
                <a:latin typeface="Arial" pitchFamily="34" charset="0"/>
                <a:cs typeface="Arial" pitchFamily="34" charset="0"/>
              </a:rPr>
              <a:t>Neix del convenciment que 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les </a:t>
            </a:r>
            <a:r>
              <a:rPr lang="ca-ES" b="1" dirty="0" err="1" smtClean="0">
                <a:latin typeface="Arial" pitchFamily="34" charset="0"/>
                <a:cs typeface="Arial" pitchFamily="34" charset="0"/>
              </a:rPr>
              <a:t>fòrmules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 harmòniques del jazz establert s’havien exhaurit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. Semblava impossible millorar la música que s’estava fent, si no es produïa un canvi molt profund en la direcció musical.</a:t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r>
              <a:rPr lang="ca-ES" dirty="0" smtClean="0">
                <a:latin typeface="Arial" pitchFamily="34" charset="0"/>
                <a:cs typeface="Arial" pitchFamily="34" charset="0"/>
              </a:rPr>
              <a:t/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endParaRPr lang="ca-ES" dirty="0" smtClean="0">
              <a:latin typeface="Arial" pitchFamily="34" charset="0"/>
              <a:cs typeface="Arial" pitchFamily="34" charset="0"/>
            </a:endParaRPr>
          </a:p>
          <a:p>
            <a:r>
              <a:rPr lang="ca-ES" b="1" dirty="0" smtClean="0">
                <a:latin typeface="Arial" pitchFamily="34" charset="0"/>
                <a:cs typeface="Arial" pitchFamily="34" charset="0"/>
              </a:rPr>
              <a:t>Històricamen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t va suposar:</a:t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r>
              <a:rPr lang="ca-ES" dirty="0" smtClean="0">
                <a:latin typeface="Arial" pitchFamily="34" charset="0"/>
                <a:cs typeface="Arial" pitchFamily="34" charset="0"/>
              </a:rPr>
              <a:t/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r>
              <a:rPr lang="ca-ES" dirty="0" smtClean="0">
                <a:latin typeface="Arial" pitchFamily="34" charset="0"/>
                <a:cs typeface="Arial" pitchFamily="34" charset="0"/>
              </a:rPr>
              <a:t>- Tendència dels músics cap a un cert 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elitisme artístic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.</a:t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r>
              <a:rPr lang="ca-ES" dirty="0" smtClean="0">
                <a:latin typeface="Arial" pitchFamily="34" charset="0"/>
                <a:cs typeface="Arial" pitchFamily="34" charset="0"/>
              </a:rPr>
              <a:t/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r>
              <a:rPr lang="ca-ES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Es perdia 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absolutament la 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identificació de música de jazz amb música de ball.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/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r>
              <a:rPr lang="ca-ES" dirty="0" smtClean="0">
                <a:latin typeface="Arial" pitchFamily="34" charset="0"/>
                <a:cs typeface="Arial" pitchFamily="34" charset="0"/>
              </a:rPr>
              <a:t/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r>
              <a:rPr lang="ca-ES" dirty="0" smtClean="0">
                <a:latin typeface="Arial" pitchFamily="34" charset="0"/>
                <a:cs typeface="Arial" pitchFamily="34" charset="0"/>
              </a:rPr>
              <a:t>- S’exigia als intèrprets uns 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coneixements i un domini tècnics 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que fins aleshores no eren imprescindibles.</a:t>
            </a:r>
            <a:endParaRPr lang="es-ES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El </a:t>
            </a:r>
            <a:r>
              <a:rPr lang="ca-ES" dirty="0" err="1" smtClean="0"/>
              <a:t>bebop</a:t>
            </a:r>
            <a:r>
              <a:rPr lang="ca-ES" dirty="0" smtClean="0"/>
              <a:t>  3</a:t>
            </a:r>
            <a:endParaRPr lang="es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ca-ES" dirty="0" smtClean="0">
                <a:latin typeface="Arial" pitchFamily="34" charset="0"/>
                <a:cs typeface="Arial" pitchFamily="34" charset="0"/>
              </a:rPr>
              <a:t>Característiques:</a:t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r>
              <a:rPr lang="ca-ES" dirty="0" smtClean="0">
                <a:latin typeface="Arial" pitchFamily="34" charset="0"/>
                <a:cs typeface="Arial" pitchFamily="34" charset="0"/>
              </a:rPr>
              <a:t/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r>
              <a:rPr lang="ca-ES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Dissociació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dels elements que constitueixen la 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secció rítmica.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/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r>
              <a:rPr lang="ca-ES" dirty="0" smtClean="0">
                <a:latin typeface="Arial" pitchFamily="34" charset="0"/>
                <a:cs typeface="Arial" pitchFamily="34" charset="0"/>
              </a:rPr>
              <a:t/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r>
              <a:rPr lang="ca-ES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Eixamplament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de les 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bases harmòniques .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/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r>
              <a:rPr lang="ca-ES" dirty="0" smtClean="0">
                <a:latin typeface="Arial" pitchFamily="34" charset="0"/>
                <a:cs typeface="Arial" pitchFamily="34" charset="0"/>
              </a:rPr>
              <a:t/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r>
              <a:rPr lang="ca-ES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Melodies de tall angulós 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amb salts bruscos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, dissonàncies 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i efectes de cromatisme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. Frases frenètiques i nervioses.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/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r>
              <a:rPr lang="ca-ES" dirty="0" smtClean="0">
                <a:latin typeface="Arial" pitchFamily="34" charset="0"/>
                <a:cs typeface="Arial" pitchFamily="34" charset="0"/>
              </a:rPr>
              <a:t/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r>
              <a:rPr lang="ca-ES" dirty="0" smtClean="0">
                <a:latin typeface="Arial" pitchFamily="34" charset="0"/>
                <a:cs typeface="Arial" pitchFamily="34" charset="0"/>
              </a:rPr>
              <a:t>- Pràctica habitual: prendre 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temes del repertori clàssic 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del jazz i reescriure’ls </a:t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r>
              <a:rPr lang="ca-ES" dirty="0" smtClean="0">
                <a:latin typeface="Arial" pitchFamily="34" charset="0"/>
                <a:cs typeface="Arial" pitchFamily="34" charset="0"/>
              </a:rPr>
              <a:t/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r>
              <a:rPr lang="ca-ES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L’execució col·lectiva 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pren el 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model 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que ha quedat com a generalment acceptat en la majoria d’actuacions de jazz</a:t>
            </a:r>
            <a:r>
              <a:rPr lang="ca-ES" dirty="0" smtClean="0"/>
              <a:t/>
            </a:r>
            <a:br>
              <a:rPr lang="ca-ES" dirty="0" smtClean="0"/>
            </a:br>
            <a:endParaRPr lang="es-ES" dirty="0" smtClean="0"/>
          </a:p>
          <a:p>
            <a:endParaRPr lang="es-ES" dirty="0" smtClean="0">
              <a:latin typeface="Arial" pitchFamily="34" charset="0"/>
              <a:cs typeface="Arial" pitchFamily="34" charset="0"/>
            </a:endParaRP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El </a:t>
            </a:r>
            <a:r>
              <a:rPr lang="ca-ES" dirty="0" err="1" smtClean="0"/>
              <a:t>bebop</a:t>
            </a:r>
            <a:r>
              <a:rPr lang="ca-ES" dirty="0" smtClean="0"/>
              <a:t>  4</a:t>
            </a:r>
            <a:endParaRPr lang="es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ca-ES" sz="2200" b="1" dirty="0" smtClean="0">
              <a:latin typeface="Arial" pitchFamily="34" charset="0"/>
              <a:cs typeface="Arial" pitchFamily="34" charset="0"/>
            </a:endParaRPr>
          </a:p>
          <a:p>
            <a:r>
              <a:rPr lang="ca-ES" b="1" dirty="0" smtClean="0">
                <a:latin typeface="Arial" pitchFamily="34" charset="0"/>
                <a:cs typeface="Arial" pitchFamily="34" charset="0"/>
              </a:rPr>
              <a:t>Músics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més significatius dels inicis del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bebop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Dizzy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Gillespie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(trompeta),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Thelonious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Monk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(piano), Charlie Christian (guitarra),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Kenny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Clarke (bateria) i, sobretot, Charlie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Parker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(saxo alt).</a:t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endParaRPr lang="ca-ES" dirty="0" smtClean="0">
              <a:latin typeface="Arial" pitchFamily="34" charset="0"/>
              <a:cs typeface="Arial" pitchFamily="34" charset="0"/>
            </a:endParaRPr>
          </a:p>
          <a:p>
            <a:r>
              <a:rPr lang="ca-ES" dirty="0" smtClean="0">
                <a:latin typeface="Arial" pitchFamily="34" charset="0"/>
                <a:cs typeface="Arial" pitchFamily="34" charset="0"/>
              </a:rPr>
              <a:t>Aquest últim, 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Charlie </a:t>
            </a:r>
            <a:r>
              <a:rPr lang="ca-ES" b="1" dirty="0" err="1" smtClean="0">
                <a:latin typeface="Arial" pitchFamily="34" charset="0"/>
                <a:cs typeface="Arial" pitchFamily="34" charset="0"/>
              </a:rPr>
              <a:t>Parker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, es podria considerar el tercer músic important en l’evolució musical del jazz, després de Louis Armstrong i Duke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Ellington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. </a:t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endParaRPr lang="ca-ES" dirty="0" smtClean="0">
              <a:latin typeface="Arial" pitchFamily="34" charset="0"/>
              <a:cs typeface="Arial" pitchFamily="34" charset="0"/>
            </a:endParaRPr>
          </a:p>
          <a:p>
            <a:r>
              <a:rPr lang="ca-ES" b="1" dirty="0" smtClean="0">
                <a:latin typeface="Arial" pitchFamily="34" charset="0"/>
                <a:cs typeface="Arial" pitchFamily="34" charset="0"/>
              </a:rPr>
              <a:t>Tot el que s’ha fet després de 1950 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en l’univers musical del jazz 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no ha pogut ignorar 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les troballes i els avenços aportats pel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bebop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/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endParaRPr lang="ca-ES" dirty="0" smtClean="0">
              <a:latin typeface="Arial" pitchFamily="34" charset="0"/>
              <a:cs typeface="Arial" pitchFamily="34" charset="0"/>
            </a:endParaRPr>
          </a:p>
          <a:p>
            <a:endParaRPr lang="es-E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Audició 6</a:t>
            </a:r>
            <a:endParaRPr lang="es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a-ES" dirty="0" smtClean="0"/>
          </a:p>
          <a:p>
            <a:endParaRPr lang="ca-ES" dirty="0" smtClean="0">
              <a:latin typeface="Arial" pitchFamily="34" charset="0"/>
              <a:cs typeface="Arial" pitchFamily="34" charset="0"/>
            </a:endParaRPr>
          </a:p>
          <a:p>
            <a:r>
              <a:rPr lang="ca-ES" dirty="0" smtClean="0">
                <a:latin typeface="Arial" pitchFamily="34" charset="0"/>
                <a:cs typeface="Arial" pitchFamily="34" charset="0"/>
              </a:rPr>
              <a:t>A_6. Charlie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Parker’s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Reboppers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ca-ES" i="1" dirty="0" err="1" smtClean="0">
                <a:latin typeface="Arial" pitchFamily="34" charset="0"/>
                <a:cs typeface="Arial" pitchFamily="34" charset="0"/>
              </a:rPr>
              <a:t>Ko-Ko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C.Parker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). 2’53. Charlie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Parker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(saxo alt),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Dizzy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Gillespie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trumpet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),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Curly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Russell (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bass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), Max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Roach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drums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). 26/11/1945.</a:t>
            </a:r>
            <a:endParaRPr lang="es-ES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s-ES" dirty="0" smtClean="0"/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Charlie </a:t>
            </a:r>
            <a:r>
              <a:rPr lang="ca-ES" dirty="0" err="1" smtClean="0"/>
              <a:t>Parker</a:t>
            </a:r>
            <a:endParaRPr lang="es-ES" dirty="0"/>
          </a:p>
        </p:txBody>
      </p:sp>
      <p:pic>
        <p:nvPicPr>
          <p:cNvPr id="6146" name="Picture 2" descr="C:\Users\Oriol\Desktop\Escrits i treballs propis\El jazz\imatges\Charlie Parker 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5214" y="2008473"/>
            <a:ext cx="3433572" cy="42428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a-ES" dirty="0" smtClean="0"/>
              <a:t>Pel·lícula BIRD de Clint Eastwood</a:t>
            </a:r>
            <a:endParaRPr lang="es-ES" dirty="0"/>
          </a:p>
        </p:txBody>
      </p:sp>
      <p:pic>
        <p:nvPicPr>
          <p:cNvPr id="2050" name="Picture 2" descr="C:\Users\Oriol\Desktop\fotografies\2024\2024_06\2024_06_18\DSC0294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-5400000">
            <a:off x="2264398" y="2640258"/>
            <a:ext cx="4635282" cy="34764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 flipV="1">
            <a:off x="457200" y="658369"/>
            <a:ext cx="8229600" cy="45719"/>
          </a:xfrm>
        </p:spPr>
        <p:txBody>
          <a:bodyPr>
            <a:normAutofit fontScale="90000"/>
          </a:bodyPr>
          <a:lstStyle/>
          <a:p>
            <a:endParaRPr lang="es-ES" dirty="0"/>
          </a:p>
        </p:txBody>
      </p:sp>
      <p:pic>
        <p:nvPicPr>
          <p:cNvPr id="1026" name="Picture 2" descr="C:\Users\Oriol\Desktop\Escrits i treballs propis\El jazz\imatges\Congo Squar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556792"/>
            <a:ext cx="4279392" cy="1751076"/>
          </a:xfrm>
          <a:prstGeom prst="rect">
            <a:avLst/>
          </a:prstGeom>
          <a:noFill/>
        </p:spPr>
      </p:pic>
      <p:pic>
        <p:nvPicPr>
          <p:cNvPr id="1027" name="Picture 3" descr="C:\Users\Oriol\Desktop\Escrits i treballs propis\El jazz\imatges\Riverboa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2276872"/>
            <a:ext cx="2597150" cy="31130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Estils posteriors al </a:t>
            </a:r>
            <a:r>
              <a:rPr lang="ca-ES" dirty="0" err="1" smtClean="0"/>
              <a:t>bebop</a:t>
            </a:r>
            <a:r>
              <a:rPr lang="ca-ES" dirty="0" smtClean="0"/>
              <a:t> 1</a:t>
            </a:r>
            <a:endParaRPr lang="es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b="1" dirty="0" err="1" smtClean="0">
                <a:latin typeface="Arial" pitchFamily="34" charset="0"/>
                <a:cs typeface="Arial" pitchFamily="34" charset="0"/>
              </a:rPr>
              <a:t>Cool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(reacció com a oposició al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bebop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), </a:t>
            </a:r>
            <a:r>
              <a:rPr lang="ca-ES" b="1" dirty="0" err="1" smtClean="0">
                <a:latin typeface="Arial" pitchFamily="34" charset="0"/>
                <a:cs typeface="Arial" pitchFamily="34" charset="0"/>
              </a:rPr>
              <a:t>Hardbop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(pròxim al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bebop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però amb influències de la música europea), </a:t>
            </a:r>
            <a:r>
              <a:rPr lang="ca-ES" b="1" dirty="0" err="1" smtClean="0">
                <a:latin typeface="Arial" pitchFamily="34" charset="0"/>
                <a:cs typeface="Arial" pitchFamily="34" charset="0"/>
              </a:rPr>
              <a:t>Free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 jazz 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(atonalitat, dissolució de la mesura rítmica, incorporació música universal, realçament de la intensitat, incorporació del “soroll”...), 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Jazz modal 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(no lligat a la tonalitat de les notes), </a:t>
            </a:r>
            <a:r>
              <a:rPr lang="ca-ES" b="1" dirty="0" err="1" smtClean="0">
                <a:latin typeface="Arial" pitchFamily="34" charset="0"/>
                <a:cs typeface="Arial" pitchFamily="34" charset="0"/>
              </a:rPr>
              <a:t>Fussion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(síntesi d’elements procedents del jazz amb elements propis de la música rock)...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Estils posteriors al </a:t>
            </a:r>
            <a:r>
              <a:rPr lang="ca-ES" dirty="0" err="1" smtClean="0"/>
              <a:t>bebop</a:t>
            </a:r>
            <a:r>
              <a:rPr lang="ca-ES" dirty="0" smtClean="0"/>
              <a:t> 2</a:t>
            </a:r>
            <a:endParaRPr lang="es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a-ES" dirty="0" smtClean="0">
                <a:latin typeface="Arial" pitchFamily="34" charset="0"/>
                <a:cs typeface="Arial" pitchFamily="34" charset="0"/>
              </a:rPr>
              <a:t>Cal destacar la figura del músic </a:t>
            </a:r>
            <a:r>
              <a:rPr lang="ca-ES" b="1" dirty="0" err="1" smtClean="0">
                <a:latin typeface="Arial" pitchFamily="34" charset="0"/>
                <a:cs typeface="Arial" pitchFamily="34" charset="0"/>
              </a:rPr>
              <a:t>Miles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 Davis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. En els seus inicis, de molt jove, va estar vinculat a l’estil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bebop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(havia tocat amb Charlie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Parker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) i després participa de manera determinant en la generació de noves vies expressives del jazz :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cool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hardbop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, jazz modal i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fussion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. Es podria considerar el quart músic determinant en l’evolució de la música de jazz, després d’Armstrong,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Ellington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i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Parker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.</a:t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endParaRPr lang="ca-ES" dirty="0" smtClean="0">
              <a:latin typeface="Arial" pitchFamily="34" charset="0"/>
              <a:cs typeface="Arial" pitchFamily="34" charset="0"/>
            </a:endParaRPr>
          </a:p>
          <a:p>
            <a:r>
              <a:rPr lang="ca-ES" dirty="0" smtClean="0">
                <a:latin typeface="Arial" pitchFamily="34" charset="0"/>
                <a:cs typeface="Arial" pitchFamily="34" charset="0"/>
              </a:rPr>
              <a:t>El seu disc </a:t>
            </a:r>
            <a:r>
              <a:rPr lang="ca-ES" b="1" i="1" dirty="0" err="1" smtClean="0">
                <a:latin typeface="Arial" pitchFamily="34" charset="0"/>
                <a:cs typeface="Arial" pitchFamily="34" charset="0"/>
              </a:rPr>
              <a:t>Kind</a:t>
            </a:r>
            <a:r>
              <a:rPr lang="ca-ES" b="1" i="1" dirty="0" smtClean="0">
                <a:latin typeface="Arial" pitchFamily="34" charset="0"/>
                <a:cs typeface="Arial" pitchFamily="34" charset="0"/>
              </a:rPr>
              <a:t> of blue 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és el disc de jazz més venut de la història.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Disc </a:t>
            </a:r>
            <a:r>
              <a:rPr lang="ca-ES" dirty="0" err="1" smtClean="0"/>
              <a:t>Kind</a:t>
            </a:r>
            <a:r>
              <a:rPr lang="ca-ES" dirty="0" smtClean="0"/>
              <a:t> </a:t>
            </a:r>
            <a:r>
              <a:rPr lang="ca-ES" dirty="0" smtClean="0"/>
              <a:t>of </a:t>
            </a:r>
            <a:r>
              <a:rPr lang="ca-ES" dirty="0" smtClean="0"/>
              <a:t>Blue, </a:t>
            </a:r>
            <a:r>
              <a:rPr lang="ca-ES" dirty="0" err="1" smtClean="0"/>
              <a:t>Miles</a:t>
            </a:r>
            <a:r>
              <a:rPr lang="ca-ES" dirty="0" smtClean="0"/>
              <a:t> Davis</a:t>
            </a:r>
            <a:endParaRPr lang="es-ES" dirty="0"/>
          </a:p>
        </p:txBody>
      </p:sp>
      <p:pic>
        <p:nvPicPr>
          <p:cNvPr id="2050" name="Picture 2" descr="C:\Users\Oriol\Desktop\jazz 19 juny 2024 rella\imatges\DSC0293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645709" y="1935163"/>
            <a:ext cx="5852582" cy="43894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Audició 7</a:t>
            </a:r>
            <a:endParaRPr lang="es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a-ES" dirty="0" smtClean="0">
              <a:latin typeface="Arial" pitchFamily="34" charset="0"/>
              <a:cs typeface="Arial" pitchFamily="34" charset="0"/>
            </a:endParaRPr>
          </a:p>
          <a:p>
            <a:endParaRPr lang="ca-ES" dirty="0" smtClean="0">
              <a:latin typeface="Arial" pitchFamily="34" charset="0"/>
              <a:cs typeface="Arial" pitchFamily="34" charset="0"/>
            </a:endParaRPr>
          </a:p>
          <a:p>
            <a:r>
              <a:rPr lang="ca-ES" dirty="0" smtClean="0">
                <a:latin typeface="Arial" pitchFamily="34" charset="0"/>
                <a:cs typeface="Arial" pitchFamily="34" charset="0"/>
              </a:rPr>
              <a:t>A_7. </a:t>
            </a:r>
            <a:r>
              <a:rPr lang="ca-ES" sz="2800" dirty="0" err="1" smtClean="0">
                <a:latin typeface="Arial" pitchFamily="34" charset="0"/>
                <a:cs typeface="Arial" pitchFamily="34" charset="0"/>
              </a:rPr>
              <a:t>Miles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Davis. </a:t>
            </a:r>
            <a:r>
              <a:rPr lang="ca-ES" i="1" dirty="0" smtClean="0">
                <a:latin typeface="Arial" pitchFamily="34" charset="0"/>
                <a:cs typeface="Arial" pitchFamily="34" charset="0"/>
              </a:rPr>
              <a:t>Blue in </a:t>
            </a:r>
            <a:r>
              <a:rPr lang="ca-ES" i="1" dirty="0" err="1" smtClean="0">
                <a:latin typeface="Arial" pitchFamily="34" charset="0"/>
                <a:cs typeface="Arial" pitchFamily="34" charset="0"/>
              </a:rPr>
              <a:t>green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ca-ES" dirty="0" smtClean="0"/>
              <a:t> 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Del disc “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Kind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of blue”. 5’37.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Miles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Davis (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trumpet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), John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Coltrane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(tenor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saxophone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), Bill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Evans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(piano),Paul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Chambers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bass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),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Jimmy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Cobb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drums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).22/04/1959. T 3</a:t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endParaRPr lang="ca-ES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s-ES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err="1" smtClean="0"/>
              <a:t>Miles</a:t>
            </a:r>
            <a:r>
              <a:rPr lang="ca-ES" dirty="0" smtClean="0"/>
              <a:t> Davis</a:t>
            </a:r>
            <a:endParaRPr lang="es-ES" dirty="0"/>
          </a:p>
        </p:txBody>
      </p:sp>
      <p:pic>
        <p:nvPicPr>
          <p:cNvPr id="7170" name="Picture 2" descr="C:\Users\Oriol\Desktop\Escrits i treballs propis\El jazz\imatges\Miles Davi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4076" y="2065623"/>
            <a:ext cx="3355848" cy="41285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Grans figures del jazz 1</a:t>
            </a:r>
            <a:endParaRPr lang="es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a-ES" dirty="0" smtClean="0">
                <a:latin typeface="Arial" pitchFamily="34" charset="0"/>
                <a:cs typeface="Arial" pitchFamily="34" charset="0"/>
              </a:rPr>
              <a:t>Trompeta: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Dizzy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Gillespie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Clifford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Brown,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Wynton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Marsalis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/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endParaRPr lang="ca-ES" dirty="0" smtClean="0">
              <a:latin typeface="Arial" pitchFamily="34" charset="0"/>
              <a:cs typeface="Arial" pitchFamily="34" charset="0"/>
            </a:endParaRPr>
          </a:p>
          <a:p>
            <a:r>
              <a:rPr lang="ca-ES" dirty="0" smtClean="0">
                <a:latin typeface="Arial" pitchFamily="34" charset="0"/>
                <a:cs typeface="Arial" pitchFamily="34" charset="0"/>
              </a:rPr>
              <a:t>Saxo: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Coleman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Hawkins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Lester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Young,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Sonny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Rollins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, John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Coltrane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Gerry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Mulligan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/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endParaRPr lang="ca-ES" dirty="0" smtClean="0">
              <a:latin typeface="Arial" pitchFamily="34" charset="0"/>
              <a:cs typeface="Arial" pitchFamily="34" charset="0"/>
            </a:endParaRPr>
          </a:p>
          <a:p>
            <a:r>
              <a:rPr lang="ca-ES" dirty="0" smtClean="0">
                <a:latin typeface="Arial" pitchFamily="34" charset="0"/>
                <a:cs typeface="Arial" pitchFamily="34" charset="0"/>
              </a:rPr>
              <a:t>Piano: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Thelonious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Monk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, Oscar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Peterson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Dave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Brubeeck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, Bill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Evans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Keith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Jarrett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/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endParaRPr lang="ca-ES" dirty="0" smtClean="0">
              <a:latin typeface="Arial" pitchFamily="34" charset="0"/>
              <a:cs typeface="Arial" pitchFamily="34" charset="0"/>
            </a:endParaRPr>
          </a:p>
          <a:p>
            <a:r>
              <a:rPr lang="ca-ES" dirty="0" smtClean="0">
                <a:latin typeface="Arial" pitchFamily="34" charset="0"/>
                <a:cs typeface="Arial" pitchFamily="34" charset="0"/>
              </a:rPr>
              <a:t>Bateria:Max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Roach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/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endParaRPr lang="ca-ES" dirty="0" smtClean="0">
              <a:latin typeface="Arial" pitchFamily="34" charset="0"/>
              <a:cs typeface="Arial" pitchFamily="34" charset="0"/>
            </a:endParaRPr>
          </a:p>
          <a:p>
            <a:r>
              <a:rPr lang="ca-ES" dirty="0" smtClean="0">
                <a:latin typeface="Arial" pitchFamily="34" charset="0"/>
                <a:cs typeface="Arial" pitchFamily="34" charset="0"/>
              </a:rPr>
              <a:t>Baix: Charles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Mingus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Grans figures del jazz 2</a:t>
            </a:r>
            <a:endParaRPr lang="es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a-ES" dirty="0" err="1" smtClean="0">
                <a:latin typeface="Arial" pitchFamily="34" charset="0"/>
                <a:cs typeface="Arial" pitchFamily="34" charset="0"/>
              </a:rPr>
              <a:t>Vocalistes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Billie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Holiday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, Ella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Fitzgerald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, Sarah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Vaughan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/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endParaRPr lang="ca-ES" dirty="0" smtClean="0">
              <a:latin typeface="Arial" pitchFamily="34" charset="0"/>
              <a:cs typeface="Arial" pitchFamily="34" charset="0"/>
            </a:endParaRPr>
          </a:p>
          <a:p>
            <a:r>
              <a:rPr lang="ca-ES" dirty="0" smtClean="0">
                <a:latin typeface="Arial" pitchFamily="34" charset="0"/>
                <a:cs typeface="Arial" pitchFamily="34" charset="0"/>
              </a:rPr>
              <a:t>Guitarra: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Django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Reinhardt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/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endParaRPr lang="ca-ES" dirty="0" smtClean="0">
              <a:latin typeface="Arial" pitchFamily="34" charset="0"/>
              <a:cs typeface="Arial" pitchFamily="34" charset="0"/>
            </a:endParaRPr>
          </a:p>
          <a:p>
            <a:r>
              <a:rPr lang="ca-ES" dirty="0" err="1" smtClean="0">
                <a:latin typeface="Arial" pitchFamily="34" charset="0"/>
                <a:cs typeface="Arial" pitchFamily="34" charset="0"/>
              </a:rPr>
              <a:t>Jazz-rock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fussion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):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Weather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Report</a:t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r>
              <a:rPr lang="ca-ES" dirty="0" smtClean="0">
                <a:latin typeface="Arial" pitchFamily="34" charset="0"/>
                <a:cs typeface="Arial" pitchFamily="34" charset="0"/>
              </a:rPr>
              <a:t/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r>
              <a:rPr lang="ca-ES" dirty="0" smtClean="0">
                <a:latin typeface="Arial" pitchFamily="34" charset="0"/>
                <a:cs typeface="Arial" pitchFamily="34" charset="0"/>
              </a:rPr>
              <a:t/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r>
              <a:rPr lang="ca-ES" dirty="0" smtClean="0">
                <a:latin typeface="Arial" pitchFamily="34" charset="0"/>
                <a:cs typeface="Arial" pitchFamily="34" charset="0"/>
              </a:rPr>
              <a:t/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endParaRPr lang="ca-ES" dirty="0" smtClean="0">
              <a:latin typeface="Arial" pitchFamily="34" charset="0"/>
              <a:cs typeface="Arial" pitchFamily="34" charset="0"/>
            </a:endParaRPr>
          </a:p>
          <a:p>
            <a:r>
              <a:rPr lang="ca-ES" dirty="0" smtClean="0">
                <a:latin typeface="Arial" pitchFamily="34" charset="0"/>
                <a:cs typeface="Arial" pitchFamily="34" charset="0"/>
              </a:rPr>
              <a:t>A Catalunya: Tete Montoliu, La Locomotora Negra, Ignasi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Terraza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, Andrea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Motis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...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Vídeo 2</a:t>
            </a:r>
            <a:endParaRPr lang="es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 smtClean="0"/>
          </a:p>
          <a:p>
            <a:endParaRPr lang="es-ES" dirty="0" smtClean="0">
              <a:latin typeface="Arial" pitchFamily="34" charset="0"/>
              <a:cs typeface="Arial" pitchFamily="34" charset="0"/>
            </a:endParaRPr>
          </a:p>
          <a:p>
            <a:endParaRPr lang="es-ES" dirty="0" smtClean="0">
              <a:latin typeface="Arial" pitchFamily="34" charset="0"/>
              <a:cs typeface="Arial" pitchFamily="34" charset="0"/>
            </a:endParaRPr>
          </a:p>
          <a:p>
            <a:r>
              <a:rPr lang="es-ES" sz="2800" dirty="0" smtClean="0">
                <a:latin typeface="Arial" pitchFamily="34" charset="0"/>
                <a:cs typeface="Arial" pitchFamily="34" charset="0"/>
              </a:rPr>
              <a:t>V_2. </a:t>
            </a:r>
            <a:r>
              <a:rPr lang="es-ES" sz="2800" i="1" dirty="0" smtClean="0">
                <a:latin typeface="Arial" pitchFamily="34" charset="0"/>
                <a:cs typeface="Arial" pitchFamily="34" charset="0"/>
              </a:rPr>
              <a:t>Fine and </a:t>
            </a:r>
            <a:r>
              <a:rPr lang="es-ES" sz="2800" i="1" dirty="0" err="1" smtClean="0">
                <a:latin typeface="Arial" pitchFamily="34" charset="0"/>
                <a:cs typeface="Arial" pitchFamily="34" charset="0"/>
              </a:rPr>
              <a:t>mellow</a:t>
            </a:r>
            <a:r>
              <a:rPr lang="es-ES" sz="2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s-ES" sz="2800" dirty="0" err="1" smtClean="0">
                <a:latin typeface="Arial" pitchFamily="34" charset="0"/>
                <a:cs typeface="Arial" pitchFamily="34" charset="0"/>
              </a:rPr>
              <a:t>The</a:t>
            </a:r>
            <a:r>
              <a:rPr lang="es-E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800" dirty="0" err="1" smtClean="0">
                <a:latin typeface="Arial" pitchFamily="34" charset="0"/>
                <a:cs typeface="Arial" pitchFamily="34" charset="0"/>
              </a:rPr>
              <a:t>sound</a:t>
            </a:r>
            <a:r>
              <a:rPr lang="es-ES" sz="2800" dirty="0" smtClean="0">
                <a:latin typeface="Arial" pitchFamily="34" charset="0"/>
                <a:cs typeface="Arial" pitchFamily="34" charset="0"/>
              </a:rPr>
              <a:t> of jazz</a:t>
            </a:r>
            <a:br>
              <a:rPr lang="es-ES" sz="2800" dirty="0" smtClean="0">
                <a:latin typeface="Arial" pitchFamily="34" charset="0"/>
                <a:cs typeface="Arial" pitchFamily="34" charset="0"/>
              </a:rPr>
            </a:br>
            <a:endParaRPr lang="es-ES" sz="28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204632"/>
          </a:xfrm>
        </p:spPr>
        <p:txBody>
          <a:bodyPr>
            <a:normAutofit fontScale="90000"/>
          </a:bodyPr>
          <a:lstStyle/>
          <a:p>
            <a:endParaRPr lang="es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a-ES" sz="5400" dirty="0" smtClean="0">
                <a:latin typeface="Arial" pitchFamily="34" charset="0"/>
                <a:cs typeface="Arial" pitchFamily="34" charset="0"/>
              </a:rPr>
              <a:t>No sabem ben bé què és el jazz, però sabem que això és jazz !</a:t>
            </a:r>
            <a:endParaRPr lang="es-ES" sz="5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ca-ES" sz="36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ca-ES" sz="36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ca-ES" sz="3600" dirty="0" smtClean="0">
                <a:latin typeface="Arial" pitchFamily="34" charset="0"/>
                <a:cs typeface="Arial" pitchFamily="34" charset="0"/>
              </a:rPr>
              <a:t>Moltes gràcies per la vostra atenció !</a:t>
            </a:r>
            <a:endParaRPr lang="es-ES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Sèrie TREME</a:t>
            </a:r>
            <a:endParaRPr lang="es-ES" dirty="0"/>
          </a:p>
        </p:txBody>
      </p:sp>
      <p:pic>
        <p:nvPicPr>
          <p:cNvPr id="1027" name="Picture 3" descr="C:\Users\Oriol\Desktop\fotografies\2024\2024_06\2024_06_18\DSC0294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-5400000">
            <a:off x="3780420" y="1988331"/>
            <a:ext cx="5180509" cy="38853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a-ES" dirty="0" smtClean="0">
                <a:latin typeface="Arial" pitchFamily="34" charset="0"/>
                <a:cs typeface="Arial" pitchFamily="34" charset="0"/>
              </a:rPr>
              <a:t>Antecedents musicals del jazz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a-ES" dirty="0" smtClean="0">
              <a:latin typeface="Arial" pitchFamily="34" charset="0"/>
              <a:cs typeface="Arial" pitchFamily="34" charset="0"/>
            </a:endParaRPr>
          </a:p>
          <a:p>
            <a:r>
              <a:rPr lang="ca-ES" b="1" dirty="0" err="1" smtClean="0">
                <a:latin typeface="Arial" pitchFamily="34" charset="0"/>
                <a:cs typeface="Arial" pitchFamily="34" charset="0"/>
              </a:rPr>
              <a:t>Work-songs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(camps de cotó, presons, construcció de la via del tren...).</a:t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endParaRPr lang="ca-ES" dirty="0" smtClean="0">
              <a:latin typeface="Arial" pitchFamily="34" charset="0"/>
              <a:cs typeface="Arial" pitchFamily="34" charset="0"/>
            </a:endParaRPr>
          </a:p>
          <a:p>
            <a:r>
              <a:rPr lang="ca-ES" b="1" dirty="0" err="1" smtClean="0">
                <a:latin typeface="Arial" pitchFamily="34" charset="0"/>
                <a:cs typeface="Arial" pitchFamily="34" charset="0"/>
              </a:rPr>
              <a:t>Ragtime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/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endParaRPr lang="ca-ES" dirty="0" smtClean="0">
              <a:latin typeface="Arial" pitchFamily="34" charset="0"/>
              <a:cs typeface="Arial" pitchFamily="34" charset="0"/>
            </a:endParaRPr>
          </a:p>
          <a:p>
            <a:r>
              <a:rPr lang="ca-ES" b="1" dirty="0" err="1" smtClean="0">
                <a:latin typeface="Arial" pitchFamily="34" charset="0"/>
                <a:cs typeface="Arial" pitchFamily="34" charset="0"/>
              </a:rPr>
              <a:t>Gospel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 i </a:t>
            </a:r>
            <a:r>
              <a:rPr lang="ca-ES" b="1" dirty="0" err="1" smtClean="0">
                <a:latin typeface="Arial" pitchFamily="34" charset="0"/>
                <a:cs typeface="Arial" pitchFamily="34" charset="0"/>
              </a:rPr>
              <a:t>negro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a-ES" b="1" dirty="0" err="1" smtClean="0">
                <a:latin typeface="Arial" pitchFamily="34" charset="0"/>
                <a:cs typeface="Arial" pitchFamily="34" charset="0"/>
              </a:rPr>
              <a:t>spirituals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/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endParaRPr lang="ca-ES" dirty="0" smtClean="0">
              <a:latin typeface="Arial" pitchFamily="34" charset="0"/>
              <a:cs typeface="Arial" pitchFamily="34" charset="0"/>
            </a:endParaRPr>
          </a:p>
          <a:p>
            <a:r>
              <a:rPr lang="ca-ES" b="1" dirty="0" smtClean="0">
                <a:latin typeface="Arial" pitchFamily="34" charset="0"/>
                <a:cs typeface="Arial" pitchFamily="34" charset="0"/>
              </a:rPr>
              <a:t>Blues.</a:t>
            </a:r>
            <a:endParaRPr lang="es-ES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 flipV="1">
            <a:off x="457200" y="658369"/>
            <a:ext cx="8229600" cy="45719"/>
          </a:xfrm>
        </p:spPr>
        <p:txBody>
          <a:bodyPr>
            <a:normAutofit fontScale="90000"/>
          </a:bodyPr>
          <a:lstStyle/>
          <a:p>
            <a:endParaRPr lang="es-ES" dirty="0"/>
          </a:p>
        </p:txBody>
      </p:sp>
      <p:pic>
        <p:nvPicPr>
          <p:cNvPr id="2050" name="Picture 2" descr="C:\Users\Oriol\Desktop\Escrits i treballs propis\El jazz\imatges\Publi Scott Jopli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052736"/>
            <a:ext cx="2112264" cy="2779776"/>
          </a:xfrm>
          <a:prstGeom prst="rect">
            <a:avLst/>
          </a:prstGeom>
          <a:noFill/>
        </p:spPr>
      </p:pic>
      <p:pic>
        <p:nvPicPr>
          <p:cNvPr id="2051" name="Picture 3" descr="C:\Users\Oriol\Desktop\Escrits i treballs propis\El jazz\imatges\camps cotó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2564904"/>
            <a:ext cx="2651125" cy="3397250"/>
          </a:xfrm>
          <a:prstGeom prst="rect">
            <a:avLst/>
          </a:prstGeom>
          <a:noFill/>
        </p:spPr>
      </p:pic>
      <p:pic>
        <p:nvPicPr>
          <p:cNvPr id="2052" name="Picture 4" descr="C:\Users\Oriol\Desktop\Escrits i treballs propis\El jazz\imatges\Bessie Smith 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1268760"/>
            <a:ext cx="1957387" cy="2957513"/>
          </a:xfrm>
          <a:prstGeom prst="rect">
            <a:avLst/>
          </a:prstGeom>
          <a:noFill/>
        </p:spPr>
      </p:pic>
      <p:pic>
        <p:nvPicPr>
          <p:cNvPr id="1026" name="Picture 2" descr="C:\Users\Oriol\Desktop\Escrits i treballs propis\El jazz\imatges\Mahalia Jackson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59632" y="4077072"/>
            <a:ext cx="1658937" cy="2020887"/>
          </a:xfrm>
          <a:prstGeom prst="rect">
            <a:avLst/>
          </a:prstGeom>
          <a:noFill/>
        </p:spPr>
      </p:pic>
      <p:pic>
        <p:nvPicPr>
          <p:cNvPr id="3" name="Picture 2" descr="C:\Users\Oriol\Desktop\Escrits i treballs propis\El jazz\imatges\gettyimages-1127958488-612x61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07904" y="4653136"/>
            <a:ext cx="1865313" cy="12461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a-ES" dirty="0" smtClean="0">
                <a:latin typeface="Arial" pitchFamily="34" charset="0"/>
                <a:cs typeface="Arial" pitchFamily="34" charset="0"/>
              </a:rPr>
              <a:t>Elements del jazz hereus d’aquests antecedents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 smtClean="0">
                <a:latin typeface="Arial" pitchFamily="34" charset="0"/>
                <a:cs typeface="Arial" pitchFamily="34" charset="0"/>
              </a:rPr>
              <a:t>Estructura </a:t>
            </a:r>
            <a:r>
              <a:rPr lang="ca-ES" b="1" dirty="0" err="1" smtClean="0">
                <a:latin typeface="Arial" pitchFamily="34" charset="0"/>
                <a:cs typeface="Arial" pitchFamily="34" charset="0"/>
              </a:rPr>
              <a:t>crida-resposta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present en els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worksongs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i els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gospels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.</a:t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endParaRPr lang="ca-ES" dirty="0" smtClean="0">
              <a:latin typeface="Arial" pitchFamily="34" charset="0"/>
              <a:cs typeface="Arial" pitchFamily="34" charset="0"/>
            </a:endParaRPr>
          </a:p>
          <a:p>
            <a:r>
              <a:rPr lang="ca-ES" dirty="0" smtClean="0">
                <a:latin typeface="Arial" pitchFamily="34" charset="0"/>
                <a:cs typeface="Arial" pitchFamily="34" charset="0"/>
              </a:rPr>
              <a:t>Notes, intervals i escales 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característics del blues.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/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endParaRPr lang="ca-ES" dirty="0" smtClean="0">
              <a:latin typeface="Arial" pitchFamily="34" charset="0"/>
              <a:cs typeface="Arial" pitchFamily="34" charset="0"/>
            </a:endParaRPr>
          </a:p>
          <a:p>
            <a:r>
              <a:rPr lang="ca-ES" dirty="0" smtClean="0">
                <a:latin typeface="Arial" pitchFamily="34" charset="0"/>
                <a:cs typeface="Arial" pitchFamily="34" charset="0"/>
              </a:rPr>
              <a:t> Música 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sincopada,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 present permanentment en el </a:t>
            </a:r>
            <a:r>
              <a:rPr lang="ca-ES" dirty="0" err="1" smtClean="0">
                <a:latin typeface="Arial" pitchFamily="34" charset="0"/>
                <a:cs typeface="Arial" pitchFamily="34" charset="0"/>
              </a:rPr>
              <a:t>ragtime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.</a:t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endParaRPr lang="ca-ES" dirty="0" smtClean="0">
              <a:latin typeface="Arial" pitchFamily="34" charset="0"/>
              <a:cs typeface="Arial" pitchFamily="34" charset="0"/>
            </a:endParaRPr>
          </a:p>
          <a:p>
            <a:r>
              <a:rPr lang="ca-ES" b="1" dirty="0" smtClean="0">
                <a:latin typeface="Arial" pitchFamily="34" charset="0"/>
                <a:cs typeface="Arial" pitchFamily="34" charset="0"/>
              </a:rPr>
              <a:t>Fraseig musical 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hereu de la música africana.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a-ES" dirty="0" smtClean="0">
                <a:latin typeface="Arial" pitchFamily="34" charset="0"/>
                <a:cs typeface="Arial" pitchFamily="34" charset="0"/>
              </a:rPr>
              <a:t>Delimitant el concepte de jazz 1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ca-ES" b="1" dirty="0" smtClean="0">
                <a:latin typeface="Arial" pitchFamily="34" charset="0"/>
                <a:cs typeface="Arial" pitchFamily="34" charset="0"/>
              </a:rPr>
              <a:t>Es desenvolupa al sud-est dels Estats Units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, amb especial rellevància de la ciutat de 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Nova Orleans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. Hi ha una continuïtat amb una 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línia evolutiva 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que s’inicia a finals del segle XIX, inicis del XX a Nova Orleans, i a la riba del Mississippí en general, i que arriba als nostres dies</a:t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endParaRPr lang="ca-ES" dirty="0" smtClean="0">
              <a:latin typeface="Arial" pitchFamily="34" charset="0"/>
              <a:cs typeface="Arial" pitchFamily="34" charset="0"/>
            </a:endParaRPr>
          </a:p>
          <a:p>
            <a:r>
              <a:rPr lang="ca-ES" b="1" dirty="0" smtClean="0">
                <a:latin typeface="Arial" pitchFamily="34" charset="0"/>
                <a:cs typeface="Arial" pitchFamily="34" charset="0"/>
              </a:rPr>
              <a:t>Neix a la comunitat </a:t>
            </a:r>
            <a:r>
              <a:rPr lang="ca-ES" b="1" dirty="0" err="1" smtClean="0">
                <a:latin typeface="Arial" pitchFamily="34" charset="0"/>
                <a:cs typeface="Arial" pitchFamily="34" charset="0"/>
              </a:rPr>
              <a:t>afro-americana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 del sud-est dels Estats Units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, quan entren en contacte </a:t>
            </a:r>
            <a:r>
              <a:rPr lang="ca-ES" b="1" dirty="0" smtClean="0">
                <a:latin typeface="Arial" pitchFamily="34" charset="0"/>
                <a:cs typeface="Arial" pitchFamily="34" charset="0"/>
              </a:rPr>
              <a:t>formes musicals pròpiament africanes amb la tradició musical popular occidental </a:t>
            </a:r>
            <a:r>
              <a:rPr lang="ca-ES" dirty="0" smtClean="0">
                <a:latin typeface="Arial" pitchFamily="34" charset="0"/>
                <a:cs typeface="Arial" pitchFamily="34" charset="0"/>
              </a:rPr>
              <a:t>(d’Hongria, Escòcia, França, Espanya..). Els elements melòdics i harmònics derivarien principalment de la tradició musical europea, mentre que el ritme i el fraseig derivarien de la música africana.</a:t>
            </a:r>
            <a:br>
              <a:rPr lang="ca-ES" dirty="0" smtClean="0">
                <a:latin typeface="Arial" pitchFamily="34" charset="0"/>
                <a:cs typeface="Arial" pitchFamily="34" charset="0"/>
              </a:rPr>
            </a:br>
            <a:endParaRPr lang="es-ES" dirty="0" smtClean="0">
              <a:latin typeface="Arial" pitchFamily="34" charset="0"/>
              <a:cs typeface="Arial" pitchFamily="34" charset="0"/>
            </a:endParaRPr>
          </a:p>
          <a:p>
            <a:pPr lvl="0"/>
            <a:endParaRPr lang="es-E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x">
  <a:themeElements>
    <a:clrScheme name="Flux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ux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x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856</TotalTime>
  <Words>1257</Words>
  <Application>Microsoft Office PowerPoint</Application>
  <PresentationFormat>Presentació en pantalla (4:3)</PresentationFormat>
  <Paragraphs>158</Paragraphs>
  <Slides>49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Títols de les diapositives</vt:lpstr>
      </vt:variant>
      <vt:variant>
        <vt:i4>49</vt:i4>
      </vt:variant>
    </vt:vector>
  </HeadingPairs>
  <TitlesOfParts>
    <vt:vector size="50" baseType="lpstr">
      <vt:lpstr>Flux</vt:lpstr>
      <vt:lpstr>Una aproximació a la música de jazz</vt:lpstr>
      <vt:lpstr>Els inicis del jazz. Nova Orleans 1</vt:lpstr>
      <vt:lpstr>Els inicis del jazz. Nova Orleans 2</vt:lpstr>
      <vt:lpstr>Diapositiva 4</vt:lpstr>
      <vt:lpstr>Sèrie TREME</vt:lpstr>
      <vt:lpstr>Antecedents musicals del jazz</vt:lpstr>
      <vt:lpstr>Diapositiva 7</vt:lpstr>
      <vt:lpstr>Elements del jazz hereus d’aquests antecedents</vt:lpstr>
      <vt:lpstr>Delimitant el concepte de jazz 1</vt:lpstr>
      <vt:lpstr>Delimitant el concepte de jazz 2</vt:lpstr>
      <vt:lpstr>Delimitant el concepte de jazz 3</vt:lpstr>
      <vt:lpstr>Delimitant el concepte de jazz 4</vt:lpstr>
      <vt:lpstr>Audició 1</vt:lpstr>
      <vt:lpstr>Audició 2</vt:lpstr>
      <vt:lpstr>Extensió geogràfica del jazz</vt:lpstr>
      <vt:lpstr>Diapositiva 16</vt:lpstr>
      <vt:lpstr>        Migració de Nova Orleans a Chicago</vt:lpstr>
      <vt:lpstr> Migració de Chicago a Nova York</vt:lpstr>
      <vt:lpstr>Evolució musical del jazz</vt:lpstr>
      <vt:lpstr>Evolució musical del jazz, a grans trets</vt:lpstr>
      <vt:lpstr>L’estil Nova Orleans 1</vt:lpstr>
      <vt:lpstr>L’estil Nova Orleans 2</vt:lpstr>
      <vt:lpstr>Audició 3</vt:lpstr>
      <vt:lpstr>Audició 4</vt:lpstr>
      <vt:lpstr>Louis Armstrong</vt:lpstr>
      <vt:lpstr>Època del swing o de les Big Bands 1</vt:lpstr>
      <vt:lpstr>Època del swing o de les Big Bands 2</vt:lpstr>
      <vt:lpstr>Època del swing o de les Big Bands 3</vt:lpstr>
      <vt:lpstr>Època del swing o de les Big Bands 4</vt:lpstr>
      <vt:lpstr>Audició 5 </vt:lpstr>
      <vt:lpstr>Duke Ellington</vt:lpstr>
      <vt:lpstr>Vídeo 1</vt:lpstr>
      <vt:lpstr>El bebop  1</vt:lpstr>
      <vt:lpstr>El bebop  2</vt:lpstr>
      <vt:lpstr>El bebop  3</vt:lpstr>
      <vt:lpstr>El bebop  4</vt:lpstr>
      <vt:lpstr>Audició 6</vt:lpstr>
      <vt:lpstr>Charlie Parker</vt:lpstr>
      <vt:lpstr>Pel·lícula BIRD de Clint Eastwood</vt:lpstr>
      <vt:lpstr>Estils posteriors al bebop 1</vt:lpstr>
      <vt:lpstr>Estils posteriors al bebop 2</vt:lpstr>
      <vt:lpstr>Disc Kind of Blue, Miles Davis</vt:lpstr>
      <vt:lpstr>Audició 7</vt:lpstr>
      <vt:lpstr>Miles Davis</vt:lpstr>
      <vt:lpstr>Grans figures del jazz 1</vt:lpstr>
      <vt:lpstr>Grans figures del jazz 2</vt:lpstr>
      <vt:lpstr>Vídeo 2</vt:lpstr>
      <vt:lpstr>Diapositiva 48</vt:lpstr>
      <vt:lpstr>Diapositiva 49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Una aproximació a la música de jazz</dc:title>
  <dc:creator>Oriol</dc:creator>
  <cp:lastModifiedBy>Oriol</cp:lastModifiedBy>
  <cp:revision>92</cp:revision>
  <dcterms:created xsi:type="dcterms:W3CDTF">2024-04-18T09:52:37Z</dcterms:created>
  <dcterms:modified xsi:type="dcterms:W3CDTF">2024-06-18T10:31:19Z</dcterms:modified>
</cp:coreProperties>
</file>